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61" r:id="rId5"/>
    <p:sldId id="262" r:id="rId6"/>
    <p:sldId id="263" r:id="rId7"/>
    <p:sldId id="264" r:id="rId8"/>
    <p:sldId id="266" r:id="rId9"/>
    <p:sldId id="258" r:id="rId10"/>
    <p:sldId id="259" r:id="rId11"/>
    <p:sldId id="267" r:id="rId12"/>
    <p:sldId id="268" r:id="rId13"/>
    <p:sldId id="265" r:id="rId14"/>
    <p:sldId id="270"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8F3"/>
    <a:srgbClr val="006666"/>
    <a:srgbClr val="3399FF"/>
    <a:srgbClr val="008080"/>
    <a:srgbClr val="009999"/>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43" autoAdjust="0"/>
  </p:normalViewPr>
  <p:slideViewPr>
    <p:cSldViewPr snapToGrid="0">
      <p:cViewPr varScale="1">
        <p:scale>
          <a:sx n="107" d="100"/>
          <a:sy n="107" d="100"/>
        </p:scale>
        <p:origin x="7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4BEB9A-6F21-4967-AB5D-53CE33568A5C}" type="doc">
      <dgm:prSet loTypeId="urn:microsoft.com/office/officeart/2008/layout/VerticalCurvedList" loCatId="list" qsTypeId="urn:microsoft.com/office/officeart/2005/8/quickstyle/3d4" qsCatId="3D" csTypeId="urn:microsoft.com/office/officeart/2005/8/colors/accent1_2" csCatId="accent1" phldr="1"/>
      <dgm:spPr/>
      <dgm:t>
        <a:bodyPr/>
        <a:lstStyle/>
        <a:p>
          <a:endParaRPr lang="en-US"/>
        </a:p>
      </dgm:t>
    </dgm:pt>
    <dgm:pt modelId="{973A3895-103E-4886-AB6D-45DD9A5D5B11}">
      <dgm:prSet phldrT="[Text]"/>
      <dgm:spPr>
        <a:solidFill>
          <a:schemeClr val="tx2">
            <a:lumMod val="75000"/>
          </a:schemeClr>
        </a:solidFill>
      </dgm:spPr>
      <dgm:t>
        <a:bodyPr/>
        <a:lstStyle/>
        <a:p>
          <a:r>
            <a:rPr lang="en-IN" dirty="0"/>
            <a:t>Phishing - sending emails to large numbers of people asking for sensitive information (such as bank details) or encouraging them to visit a fake website </a:t>
          </a:r>
          <a:endParaRPr lang="en-US" dirty="0"/>
        </a:p>
      </dgm:t>
    </dgm:pt>
    <dgm:pt modelId="{B7F63AE4-DEEA-499E-9018-8D18593C9D52}" type="parTrans" cxnId="{756EE3EE-3BFA-42BD-8454-1D13FA7B5D96}">
      <dgm:prSet/>
      <dgm:spPr/>
      <dgm:t>
        <a:bodyPr/>
        <a:lstStyle/>
        <a:p>
          <a:endParaRPr lang="en-US"/>
        </a:p>
      </dgm:t>
    </dgm:pt>
    <dgm:pt modelId="{CD2265CE-C5F1-4ECA-B3A3-5E6A443C9878}" type="sibTrans" cxnId="{756EE3EE-3BFA-42BD-8454-1D13FA7B5D96}">
      <dgm:prSet/>
      <dgm:spPr/>
      <dgm:t>
        <a:bodyPr/>
        <a:lstStyle/>
        <a:p>
          <a:endParaRPr lang="en-US"/>
        </a:p>
      </dgm:t>
    </dgm:pt>
    <dgm:pt modelId="{11FF3635-773E-4C5C-89B9-08F38784F197}">
      <dgm:prSet phldrT="[Text]"/>
      <dgm:spPr>
        <a:solidFill>
          <a:schemeClr val="tx2">
            <a:lumMod val="75000"/>
          </a:schemeClr>
        </a:solidFill>
      </dgm:spPr>
      <dgm:t>
        <a:bodyPr/>
        <a:lstStyle/>
        <a:p>
          <a:r>
            <a:rPr lang="en-IN" dirty="0"/>
            <a:t>Water holing - setting up a fake website or compromising a legitimate one in order to exploit visiting users</a:t>
          </a:r>
          <a:endParaRPr lang="en-US" dirty="0"/>
        </a:p>
      </dgm:t>
    </dgm:pt>
    <dgm:pt modelId="{65356E44-74F6-4FD0-BEB1-4D786060BF82}" type="parTrans" cxnId="{B5A5E7F8-AEE0-4CAE-AA6D-F6107FA7E207}">
      <dgm:prSet/>
      <dgm:spPr/>
      <dgm:t>
        <a:bodyPr/>
        <a:lstStyle/>
        <a:p>
          <a:endParaRPr lang="en-US"/>
        </a:p>
      </dgm:t>
    </dgm:pt>
    <dgm:pt modelId="{42822DB2-4EEC-41DF-A6C3-494369C48AEE}" type="sibTrans" cxnId="{B5A5E7F8-AEE0-4CAE-AA6D-F6107FA7E207}">
      <dgm:prSet/>
      <dgm:spPr/>
      <dgm:t>
        <a:bodyPr/>
        <a:lstStyle/>
        <a:p>
          <a:endParaRPr lang="en-US"/>
        </a:p>
      </dgm:t>
    </dgm:pt>
    <dgm:pt modelId="{6D292FE3-EBE7-4B73-BE18-9CDD95489238}">
      <dgm:prSet phldrT="[Text]"/>
      <dgm:spPr>
        <a:solidFill>
          <a:schemeClr val="tx2">
            <a:lumMod val="75000"/>
          </a:schemeClr>
        </a:solidFill>
      </dgm:spPr>
      <dgm:t>
        <a:bodyPr/>
        <a:lstStyle/>
        <a:p>
          <a:r>
            <a:rPr lang="en-IN" dirty="0"/>
            <a:t>Ransomware - which could include disseminating disk encrypting extortion malware </a:t>
          </a:r>
          <a:endParaRPr lang="en-US" dirty="0"/>
        </a:p>
      </dgm:t>
    </dgm:pt>
    <dgm:pt modelId="{3760D862-DC34-43F0-B56F-73A5C1C9DF29}" type="parTrans" cxnId="{4B865940-C904-477F-BB0F-55BBED9024E6}">
      <dgm:prSet/>
      <dgm:spPr/>
      <dgm:t>
        <a:bodyPr/>
        <a:lstStyle/>
        <a:p>
          <a:endParaRPr lang="en-US"/>
        </a:p>
      </dgm:t>
    </dgm:pt>
    <dgm:pt modelId="{92ADA0B9-E508-46F7-A478-942B20BD0B57}" type="sibTrans" cxnId="{4B865940-C904-477F-BB0F-55BBED9024E6}">
      <dgm:prSet/>
      <dgm:spPr/>
      <dgm:t>
        <a:bodyPr/>
        <a:lstStyle/>
        <a:p>
          <a:endParaRPr lang="en-US"/>
        </a:p>
      </dgm:t>
    </dgm:pt>
    <dgm:pt modelId="{DA705207-002E-4693-AB05-6FD055B3A404}">
      <dgm:prSet phldrT="[Text]"/>
      <dgm:spPr>
        <a:solidFill>
          <a:schemeClr val="tx2">
            <a:lumMod val="75000"/>
          </a:schemeClr>
        </a:solidFill>
      </dgm:spPr>
      <dgm:t>
        <a:bodyPr/>
        <a:lstStyle/>
        <a:p>
          <a:r>
            <a:rPr lang="en-IN" dirty="0"/>
            <a:t>Scanning - attacking wide swathes of the Internet at random </a:t>
          </a:r>
          <a:endParaRPr lang="en-US" dirty="0"/>
        </a:p>
      </dgm:t>
    </dgm:pt>
    <dgm:pt modelId="{12566619-EA15-4F85-858D-A46E77598285}" type="parTrans" cxnId="{6616D727-C623-4964-8476-665141C1EEE4}">
      <dgm:prSet/>
      <dgm:spPr/>
      <dgm:t>
        <a:bodyPr/>
        <a:lstStyle/>
        <a:p>
          <a:endParaRPr lang="en-US"/>
        </a:p>
      </dgm:t>
    </dgm:pt>
    <dgm:pt modelId="{58F6763A-4D0C-4FB4-857C-BFB99A6A0F4A}" type="sibTrans" cxnId="{6616D727-C623-4964-8476-665141C1EEE4}">
      <dgm:prSet/>
      <dgm:spPr/>
      <dgm:t>
        <a:bodyPr/>
        <a:lstStyle/>
        <a:p>
          <a:endParaRPr lang="en-US"/>
        </a:p>
      </dgm:t>
    </dgm:pt>
    <dgm:pt modelId="{003CA181-AED0-495E-AC40-D0F9A1D27AED}" type="pres">
      <dgm:prSet presAssocID="{E04BEB9A-6F21-4967-AB5D-53CE33568A5C}" presName="Name0" presStyleCnt="0">
        <dgm:presLayoutVars>
          <dgm:chMax val="7"/>
          <dgm:chPref val="7"/>
          <dgm:dir/>
        </dgm:presLayoutVars>
      </dgm:prSet>
      <dgm:spPr/>
    </dgm:pt>
    <dgm:pt modelId="{07B59E65-F319-41B5-8787-DA1BAB5F1359}" type="pres">
      <dgm:prSet presAssocID="{E04BEB9A-6F21-4967-AB5D-53CE33568A5C}" presName="Name1" presStyleCnt="0"/>
      <dgm:spPr/>
    </dgm:pt>
    <dgm:pt modelId="{42B7F975-E5D9-4EC6-90DD-938FB8038486}" type="pres">
      <dgm:prSet presAssocID="{E04BEB9A-6F21-4967-AB5D-53CE33568A5C}" presName="cycle" presStyleCnt="0"/>
      <dgm:spPr/>
    </dgm:pt>
    <dgm:pt modelId="{7617088B-8206-407C-B693-44D5855924B7}" type="pres">
      <dgm:prSet presAssocID="{E04BEB9A-6F21-4967-AB5D-53CE33568A5C}" presName="srcNode" presStyleLbl="node1" presStyleIdx="0" presStyleCnt="4"/>
      <dgm:spPr/>
    </dgm:pt>
    <dgm:pt modelId="{7520A0A2-142C-4C10-90DB-38A9F66E07B6}" type="pres">
      <dgm:prSet presAssocID="{E04BEB9A-6F21-4967-AB5D-53CE33568A5C}" presName="conn" presStyleLbl="parChTrans1D2" presStyleIdx="0" presStyleCnt="1"/>
      <dgm:spPr/>
    </dgm:pt>
    <dgm:pt modelId="{5FBA7F3F-AE55-4D35-B94E-071CA81CD435}" type="pres">
      <dgm:prSet presAssocID="{E04BEB9A-6F21-4967-AB5D-53CE33568A5C}" presName="extraNode" presStyleLbl="node1" presStyleIdx="0" presStyleCnt="4"/>
      <dgm:spPr/>
    </dgm:pt>
    <dgm:pt modelId="{99D9DF08-BD1E-408F-9013-AB9B518C6E89}" type="pres">
      <dgm:prSet presAssocID="{E04BEB9A-6F21-4967-AB5D-53CE33568A5C}" presName="dstNode" presStyleLbl="node1" presStyleIdx="0" presStyleCnt="4"/>
      <dgm:spPr/>
    </dgm:pt>
    <dgm:pt modelId="{E0A8CBA4-2738-4B0A-ADC7-1FAEE0792E57}" type="pres">
      <dgm:prSet presAssocID="{973A3895-103E-4886-AB6D-45DD9A5D5B11}" presName="text_1" presStyleLbl="node1" presStyleIdx="0" presStyleCnt="4">
        <dgm:presLayoutVars>
          <dgm:bulletEnabled val="1"/>
        </dgm:presLayoutVars>
      </dgm:prSet>
      <dgm:spPr/>
    </dgm:pt>
    <dgm:pt modelId="{F7132A77-FC43-49FB-92AC-7D5A2F5801E7}" type="pres">
      <dgm:prSet presAssocID="{973A3895-103E-4886-AB6D-45DD9A5D5B11}" presName="accent_1" presStyleCnt="0"/>
      <dgm:spPr/>
    </dgm:pt>
    <dgm:pt modelId="{34D70608-2E8B-47F9-82E2-2275F704DAF4}" type="pres">
      <dgm:prSet presAssocID="{973A3895-103E-4886-AB6D-45DD9A5D5B11}" presName="accentRepeatNode" presStyleLbl="solidFgAcc1" presStyleIdx="0" presStyleCnt="4"/>
      <dgm:spPr>
        <a:solidFill>
          <a:schemeClr val="accent3">
            <a:lumMod val="50000"/>
          </a:schemeClr>
        </a:solidFill>
      </dgm:spPr>
    </dgm:pt>
    <dgm:pt modelId="{5242E001-82D6-461A-B375-DEF81CA3FF91}" type="pres">
      <dgm:prSet presAssocID="{11FF3635-773E-4C5C-89B9-08F38784F197}" presName="text_2" presStyleLbl="node1" presStyleIdx="1" presStyleCnt="4">
        <dgm:presLayoutVars>
          <dgm:bulletEnabled val="1"/>
        </dgm:presLayoutVars>
      </dgm:prSet>
      <dgm:spPr/>
    </dgm:pt>
    <dgm:pt modelId="{0E3FDCCA-E617-4E5A-87C4-282525E4561F}" type="pres">
      <dgm:prSet presAssocID="{11FF3635-773E-4C5C-89B9-08F38784F197}" presName="accent_2" presStyleCnt="0"/>
      <dgm:spPr/>
    </dgm:pt>
    <dgm:pt modelId="{A771E3A8-CDA2-44EA-B979-1F3F6F907FEA}" type="pres">
      <dgm:prSet presAssocID="{11FF3635-773E-4C5C-89B9-08F38784F197}" presName="accentRepeatNode" presStyleLbl="solidFgAcc1" presStyleIdx="1" presStyleCnt="4"/>
      <dgm:spPr>
        <a:solidFill>
          <a:schemeClr val="accent3">
            <a:lumMod val="75000"/>
          </a:schemeClr>
        </a:solidFill>
      </dgm:spPr>
    </dgm:pt>
    <dgm:pt modelId="{8CC48CA4-F01C-4354-866B-A223B87F4DAD}" type="pres">
      <dgm:prSet presAssocID="{6D292FE3-EBE7-4B73-BE18-9CDD95489238}" presName="text_3" presStyleLbl="node1" presStyleIdx="2" presStyleCnt="4">
        <dgm:presLayoutVars>
          <dgm:bulletEnabled val="1"/>
        </dgm:presLayoutVars>
      </dgm:prSet>
      <dgm:spPr/>
    </dgm:pt>
    <dgm:pt modelId="{EF9FDB89-5F65-40E6-8F77-EB39B3566C50}" type="pres">
      <dgm:prSet presAssocID="{6D292FE3-EBE7-4B73-BE18-9CDD95489238}" presName="accent_3" presStyleCnt="0"/>
      <dgm:spPr/>
    </dgm:pt>
    <dgm:pt modelId="{B0CD0277-7F8B-4FFD-BE7A-FC3EC54B263E}" type="pres">
      <dgm:prSet presAssocID="{6D292FE3-EBE7-4B73-BE18-9CDD95489238}" presName="accentRepeatNode" presStyleLbl="solidFgAcc1" presStyleIdx="2" presStyleCnt="4"/>
      <dgm:spPr>
        <a:solidFill>
          <a:schemeClr val="accent3"/>
        </a:solidFill>
      </dgm:spPr>
    </dgm:pt>
    <dgm:pt modelId="{E87DFC31-A82F-40BA-83F4-AB72647CA355}" type="pres">
      <dgm:prSet presAssocID="{DA705207-002E-4693-AB05-6FD055B3A404}" presName="text_4" presStyleLbl="node1" presStyleIdx="3" presStyleCnt="4">
        <dgm:presLayoutVars>
          <dgm:bulletEnabled val="1"/>
        </dgm:presLayoutVars>
      </dgm:prSet>
      <dgm:spPr/>
    </dgm:pt>
    <dgm:pt modelId="{8B6EAEA0-16F7-44AC-92F0-0F6D937D5F67}" type="pres">
      <dgm:prSet presAssocID="{DA705207-002E-4693-AB05-6FD055B3A404}" presName="accent_4" presStyleCnt="0"/>
      <dgm:spPr/>
    </dgm:pt>
    <dgm:pt modelId="{90C91CD3-CECD-431D-BCC8-7763ACFD6FD3}" type="pres">
      <dgm:prSet presAssocID="{DA705207-002E-4693-AB05-6FD055B3A404}" presName="accentRepeatNode" presStyleLbl="solidFgAcc1" presStyleIdx="3" presStyleCnt="4"/>
      <dgm:spPr>
        <a:solidFill>
          <a:schemeClr val="bg2">
            <a:lumMod val="50000"/>
          </a:schemeClr>
        </a:solidFill>
      </dgm:spPr>
    </dgm:pt>
  </dgm:ptLst>
  <dgm:cxnLst>
    <dgm:cxn modelId="{6616D727-C623-4964-8476-665141C1EEE4}" srcId="{E04BEB9A-6F21-4967-AB5D-53CE33568A5C}" destId="{DA705207-002E-4693-AB05-6FD055B3A404}" srcOrd="3" destOrd="0" parTransId="{12566619-EA15-4F85-858D-A46E77598285}" sibTransId="{58F6763A-4D0C-4FB4-857C-BFB99A6A0F4A}"/>
    <dgm:cxn modelId="{5A170F3B-6B82-4D49-9351-4BFEF99BBE86}" type="presOf" srcId="{11FF3635-773E-4C5C-89B9-08F38784F197}" destId="{5242E001-82D6-461A-B375-DEF81CA3FF91}" srcOrd="0" destOrd="0" presId="urn:microsoft.com/office/officeart/2008/layout/VerticalCurvedList"/>
    <dgm:cxn modelId="{79C4C93E-786B-4D8F-A659-4B76090F9F48}" type="presOf" srcId="{6D292FE3-EBE7-4B73-BE18-9CDD95489238}" destId="{8CC48CA4-F01C-4354-866B-A223B87F4DAD}" srcOrd="0" destOrd="0" presId="urn:microsoft.com/office/officeart/2008/layout/VerticalCurvedList"/>
    <dgm:cxn modelId="{4B865940-C904-477F-BB0F-55BBED9024E6}" srcId="{E04BEB9A-6F21-4967-AB5D-53CE33568A5C}" destId="{6D292FE3-EBE7-4B73-BE18-9CDD95489238}" srcOrd="2" destOrd="0" parTransId="{3760D862-DC34-43F0-B56F-73A5C1C9DF29}" sibTransId="{92ADA0B9-E508-46F7-A478-942B20BD0B57}"/>
    <dgm:cxn modelId="{74AC6045-62F8-4E36-B580-97975EACE1AE}" type="presOf" srcId="{CD2265CE-C5F1-4ECA-B3A3-5E6A443C9878}" destId="{7520A0A2-142C-4C10-90DB-38A9F66E07B6}" srcOrd="0" destOrd="0" presId="urn:microsoft.com/office/officeart/2008/layout/VerticalCurvedList"/>
    <dgm:cxn modelId="{E3DC9967-58BF-4E23-823B-100C59074AE4}" type="presOf" srcId="{DA705207-002E-4693-AB05-6FD055B3A404}" destId="{E87DFC31-A82F-40BA-83F4-AB72647CA355}" srcOrd="0" destOrd="0" presId="urn:microsoft.com/office/officeart/2008/layout/VerticalCurvedList"/>
    <dgm:cxn modelId="{F0C5E6D2-FEF4-42A7-A2D1-AEA17C7480A4}" type="presOf" srcId="{973A3895-103E-4886-AB6D-45DD9A5D5B11}" destId="{E0A8CBA4-2738-4B0A-ADC7-1FAEE0792E57}" srcOrd="0" destOrd="0" presId="urn:microsoft.com/office/officeart/2008/layout/VerticalCurvedList"/>
    <dgm:cxn modelId="{756EE3EE-3BFA-42BD-8454-1D13FA7B5D96}" srcId="{E04BEB9A-6F21-4967-AB5D-53CE33568A5C}" destId="{973A3895-103E-4886-AB6D-45DD9A5D5B11}" srcOrd="0" destOrd="0" parTransId="{B7F63AE4-DEEA-499E-9018-8D18593C9D52}" sibTransId="{CD2265CE-C5F1-4ECA-B3A3-5E6A443C9878}"/>
    <dgm:cxn modelId="{001141F4-FC4B-4A3A-960A-71036D411C9E}" type="presOf" srcId="{E04BEB9A-6F21-4967-AB5D-53CE33568A5C}" destId="{003CA181-AED0-495E-AC40-D0F9A1D27AED}" srcOrd="0" destOrd="0" presId="urn:microsoft.com/office/officeart/2008/layout/VerticalCurvedList"/>
    <dgm:cxn modelId="{B5A5E7F8-AEE0-4CAE-AA6D-F6107FA7E207}" srcId="{E04BEB9A-6F21-4967-AB5D-53CE33568A5C}" destId="{11FF3635-773E-4C5C-89B9-08F38784F197}" srcOrd="1" destOrd="0" parTransId="{65356E44-74F6-4FD0-BEB1-4D786060BF82}" sibTransId="{42822DB2-4EEC-41DF-A6C3-494369C48AEE}"/>
    <dgm:cxn modelId="{0CC937E8-CF4B-414C-9E36-521D6471578A}" type="presParOf" srcId="{003CA181-AED0-495E-AC40-D0F9A1D27AED}" destId="{07B59E65-F319-41B5-8787-DA1BAB5F1359}" srcOrd="0" destOrd="0" presId="urn:microsoft.com/office/officeart/2008/layout/VerticalCurvedList"/>
    <dgm:cxn modelId="{FD542AFE-BD92-4F05-8CE7-F4C6B951DE4C}" type="presParOf" srcId="{07B59E65-F319-41B5-8787-DA1BAB5F1359}" destId="{42B7F975-E5D9-4EC6-90DD-938FB8038486}" srcOrd="0" destOrd="0" presId="urn:microsoft.com/office/officeart/2008/layout/VerticalCurvedList"/>
    <dgm:cxn modelId="{EF138C2F-70B9-4160-A367-97045852A2FE}" type="presParOf" srcId="{42B7F975-E5D9-4EC6-90DD-938FB8038486}" destId="{7617088B-8206-407C-B693-44D5855924B7}" srcOrd="0" destOrd="0" presId="urn:microsoft.com/office/officeart/2008/layout/VerticalCurvedList"/>
    <dgm:cxn modelId="{7CA4B4B6-C0A5-4E7C-844F-B7EA48951B76}" type="presParOf" srcId="{42B7F975-E5D9-4EC6-90DD-938FB8038486}" destId="{7520A0A2-142C-4C10-90DB-38A9F66E07B6}" srcOrd="1" destOrd="0" presId="urn:microsoft.com/office/officeart/2008/layout/VerticalCurvedList"/>
    <dgm:cxn modelId="{99AE3C12-003E-4901-B456-C41918B3FB7B}" type="presParOf" srcId="{42B7F975-E5D9-4EC6-90DD-938FB8038486}" destId="{5FBA7F3F-AE55-4D35-B94E-071CA81CD435}" srcOrd="2" destOrd="0" presId="urn:microsoft.com/office/officeart/2008/layout/VerticalCurvedList"/>
    <dgm:cxn modelId="{3A1B8192-A213-4F01-B6E5-94C0EBB8369C}" type="presParOf" srcId="{42B7F975-E5D9-4EC6-90DD-938FB8038486}" destId="{99D9DF08-BD1E-408F-9013-AB9B518C6E89}" srcOrd="3" destOrd="0" presId="urn:microsoft.com/office/officeart/2008/layout/VerticalCurvedList"/>
    <dgm:cxn modelId="{B2CBB825-01D6-42E5-9A92-40963FA73E51}" type="presParOf" srcId="{07B59E65-F319-41B5-8787-DA1BAB5F1359}" destId="{E0A8CBA4-2738-4B0A-ADC7-1FAEE0792E57}" srcOrd="1" destOrd="0" presId="urn:microsoft.com/office/officeart/2008/layout/VerticalCurvedList"/>
    <dgm:cxn modelId="{FB44DB87-FEE9-4799-9EAB-72E6529D108C}" type="presParOf" srcId="{07B59E65-F319-41B5-8787-DA1BAB5F1359}" destId="{F7132A77-FC43-49FB-92AC-7D5A2F5801E7}" srcOrd="2" destOrd="0" presId="urn:microsoft.com/office/officeart/2008/layout/VerticalCurvedList"/>
    <dgm:cxn modelId="{42D97845-2771-416B-A6FE-4A1EFDD5FD8C}" type="presParOf" srcId="{F7132A77-FC43-49FB-92AC-7D5A2F5801E7}" destId="{34D70608-2E8B-47F9-82E2-2275F704DAF4}" srcOrd="0" destOrd="0" presId="urn:microsoft.com/office/officeart/2008/layout/VerticalCurvedList"/>
    <dgm:cxn modelId="{ACADF77E-F8B2-4F6D-AB03-E18668E77401}" type="presParOf" srcId="{07B59E65-F319-41B5-8787-DA1BAB5F1359}" destId="{5242E001-82D6-461A-B375-DEF81CA3FF91}" srcOrd="3" destOrd="0" presId="urn:microsoft.com/office/officeart/2008/layout/VerticalCurvedList"/>
    <dgm:cxn modelId="{49BDDC14-91FA-480F-BF42-4B721DDCB8D0}" type="presParOf" srcId="{07B59E65-F319-41B5-8787-DA1BAB5F1359}" destId="{0E3FDCCA-E617-4E5A-87C4-282525E4561F}" srcOrd="4" destOrd="0" presId="urn:microsoft.com/office/officeart/2008/layout/VerticalCurvedList"/>
    <dgm:cxn modelId="{B087566F-9879-47FF-AF03-E14061E32C12}" type="presParOf" srcId="{0E3FDCCA-E617-4E5A-87C4-282525E4561F}" destId="{A771E3A8-CDA2-44EA-B979-1F3F6F907FEA}" srcOrd="0" destOrd="0" presId="urn:microsoft.com/office/officeart/2008/layout/VerticalCurvedList"/>
    <dgm:cxn modelId="{D4B93F8E-8F54-4F95-A920-3A80D53742E8}" type="presParOf" srcId="{07B59E65-F319-41B5-8787-DA1BAB5F1359}" destId="{8CC48CA4-F01C-4354-866B-A223B87F4DAD}" srcOrd="5" destOrd="0" presId="urn:microsoft.com/office/officeart/2008/layout/VerticalCurvedList"/>
    <dgm:cxn modelId="{FC88D25A-723D-4D97-966A-FF3E85BF5EE8}" type="presParOf" srcId="{07B59E65-F319-41B5-8787-DA1BAB5F1359}" destId="{EF9FDB89-5F65-40E6-8F77-EB39B3566C50}" srcOrd="6" destOrd="0" presId="urn:microsoft.com/office/officeart/2008/layout/VerticalCurvedList"/>
    <dgm:cxn modelId="{3DCA4037-6033-41C2-9089-0E07192D2EA5}" type="presParOf" srcId="{EF9FDB89-5F65-40E6-8F77-EB39B3566C50}" destId="{B0CD0277-7F8B-4FFD-BE7A-FC3EC54B263E}" srcOrd="0" destOrd="0" presId="urn:microsoft.com/office/officeart/2008/layout/VerticalCurvedList"/>
    <dgm:cxn modelId="{C5B4287B-1362-4A4E-BB32-62795E19AA51}" type="presParOf" srcId="{07B59E65-F319-41B5-8787-DA1BAB5F1359}" destId="{E87DFC31-A82F-40BA-83F4-AB72647CA355}" srcOrd="7" destOrd="0" presId="urn:microsoft.com/office/officeart/2008/layout/VerticalCurvedList"/>
    <dgm:cxn modelId="{CF43FE9F-CEFE-4C46-9ED9-9C3F82550DB7}" type="presParOf" srcId="{07B59E65-F319-41B5-8787-DA1BAB5F1359}" destId="{8B6EAEA0-16F7-44AC-92F0-0F6D937D5F67}" srcOrd="8" destOrd="0" presId="urn:microsoft.com/office/officeart/2008/layout/VerticalCurvedList"/>
    <dgm:cxn modelId="{D2BD75E6-5E46-4BDC-B57D-0425023A6A1F}" type="presParOf" srcId="{8B6EAEA0-16F7-44AC-92F0-0F6D937D5F67}" destId="{90C91CD3-CECD-431D-BCC8-7763ACFD6FD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4BEB9A-6F21-4967-AB5D-53CE33568A5C}" type="doc">
      <dgm:prSet loTypeId="urn:microsoft.com/office/officeart/2008/layout/VerticalCurvedList" loCatId="list" qsTypeId="urn:microsoft.com/office/officeart/2005/8/quickstyle/3d4" qsCatId="3D" csTypeId="urn:microsoft.com/office/officeart/2005/8/colors/accent1_2" csCatId="accent1" phldr="1"/>
      <dgm:spPr/>
      <dgm:t>
        <a:bodyPr/>
        <a:lstStyle/>
        <a:p>
          <a:endParaRPr lang="en-US"/>
        </a:p>
      </dgm:t>
    </dgm:pt>
    <dgm:pt modelId="{973A3895-103E-4886-AB6D-45DD9A5D5B11}">
      <dgm:prSet phldrT="[Text]"/>
      <dgm:spPr>
        <a:solidFill>
          <a:schemeClr val="tx2">
            <a:lumMod val="75000"/>
          </a:schemeClr>
        </a:solidFill>
      </dgm:spPr>
      <dgm:t>
        <a:bodyPr/>
        <a:lstStyle/>
        <a:p>
          <a:r>
            <a:rPr lang="en-IN" dirty="0"/>
            <a:t>Spear-phishing - sending emails to targeted individuals that could contain an attachment with malicious software, or a link that downloads malicious software </a:t>
          </a:r>
          <a:endParaRPr lang="en-US" dirty="0"/>
        </a:p>
      </dgm:t>
    </dgm:pt>
    <dgm:pt modelId="{B7F63AE4-DEEA-499E-9018-8D18593C9D52}" type="parTrans" cxnId="{756EE3EE-3BFA-42BD-8454-1D13FA7B5D96}">
      <dgm:prSet/>
      <dgm:spPr/>
      <dgm:t>
        <a:bodyPr/>
        <a:lstStyle/>
        <a:p>
          <a:endParaRPr lang="en-US"/>
        </a:p>
      </dgm:t>
    </dgm:pt>
    <dgm:pt modelId="{CD2265CE-C5F1-4ECA-B3A3-5E6A443C9878}" type="sibTrans" cxnId="{756EE3EE-3BFA-42BD-8454-1D13FA7B5D96}">
      <dgm:prSet/>
      <dgm:spPr/>
      <dgm:t>
        <a:bodyPr/>
        <a:lstStyle/>
        <a:p>
          <a:endParaRPr lang="en-US"/>
        </a:p>
      </dgm:t>
    </dgm:pt>
    <dgm:pt modelId="{11FF3635-773E-4C5C-89B9-08F38784F197}">
      <dgm:prSet phldrT="[Text]"/>
      <dgm:spPr>
        <a:solidFill>
          <a:schemeClr val="tx2">
            <a:lumMod val="75000"/>
          </a:schemeClr>
        </a:solidFill>
      </dgm:spPr>
      <dgm:t>
        <a:bodyPr/>
        <a:lstStyle/>
        <a:p>
          <a:r>
            <a:rPr lang="en-IN" dirty="0"/>
            <a:t>Deploying a botnet - to deliver a DDOS (Distributed Denial of Service) attack </a:t>
          </a:r>
          <a:endParaRPr lang="en-US" dirty="0"/>
        </a:p>
      </dgm:t>
    </dgm:pt>
    <dgm:pt modelId="{65356E44-74F6-4FD0-BEB1-4D786060BF82}" type="parTrans" cxnId="{B5A5E7F8-AEE0-4CAE-AA6D-F6107FA7E207}">
      <dgm:prSet/>
      <dgm:spPr/>
      <dgm:t>
        <a:bodyPr/>
        <a:lstStyle/>
        <a:p>
          <a:endParaRPr lang="en-US"/>
        </a:p>
      </dgm:t>
    </dgm:pt>
    <dgm:pt modelId="{42822DB2-4EEC-41DF-A6C3-494369C48AEE}" type="sibTrans" cxnId="{B5A5E7F8-AEE0-4CAE-AA6D-F6107FA7E207}">
      <dgm:prSet/>
      <dgm:spPr/>
      <dgm:t>
        <a:bodyPr/>
        <a:lstStyle/>
        <a:p>
          <a:endParaRPr lang="en-US"/>
        </a:p>
      </dgm:t>
    </dgm:pt>
    <dgm:pt modelId="{6D292FE3-EBE7-4B73-BE18-9CDD95489238}">
      <dgm:prSet phldrT="[Text]"/>
      <dgm:spPr>
        <a:solidFill>
          <a:schemeClr val="tx2">
            <a:lumMod val="75000"/>
          </a:schemeClr>
        </a:solidFill>
      </dgm:spPr>
      <dgm:t>
        <a:bodyPr/>
        <a:lstStyle/>
        <a:p>
          <a:r>
            <a:rPr lang="en-IN" dirty="0"/>
            <a:t>Subverting the supply chain - to attack equipment or software being delivered to the organisation</a:t>
          </a:r>
          <a:endParaRPr lang="en-US" dirty="0"/>
        </a:p>
      </dgm:t>
    </dgm:pt>
    <dgm:pt modelId="{3760D862-DC34-43F0-B56F-73A5C1C9DF29}" type="parTrans" cxnId="{4B865940-C904-477F-BB0F-55BBED9024E6}">
      <dgm:prSet/>
      <dgm:spPr/>
      <dgm:t>
        <a:bodyPr/>
        <a:lstStyle/>
        <a:p>
          <a:endParaRPr lang="en-US"/>
        </a:p>
      </dgm:t>
    </dgm:pt>
    <dgm:pt modelId="{92ADA0B9-E508-46F7-A478-942B20BD0B57}" type="sibTrans" cxnId="{4B865940-C904-477F-BB0F-55BBED9024E6}">
      <dgm:prSet/>
      <dgm:spPr/>
      <dgm:t>
        <a:bodyPr/>
        <a:lstStyle/>
        <a:p>
          <a:endParaRPr lang="en-US"/>
        </a:p>
      </dgm:t>
    </dgm:pt>
    <dgm:pt modelId="{DA705207-002E-4693-AB05-6FD055B3A404}">
      <dgm:prSet phldrT="[Text]"/>
      <dgm:spPr>
        <a:solidFill>
          <a:schemeClr val="tx2">
            <a:lumMod val="75000"/>
          </a:schemeClr>
        </a:solidFill>
      </dgm:spPr>
      <dgm:t>
        <a:bodyPr/>
        <a:lstStyle/>
        <a:p>
          <a:r>
            <a:rPr lang="en-IN" dirty="0"/>
            <a:t>Vishing- voice phishing by adversial AI.</a:t>
          </a:r>
          <a:endParaRPr lang="en-US" dirty="0"/>
        </a:p>
      </dgm:t>
    </dgm:pt>
    <dgm:pt modelId="{12566619-EA15-4F85-858D-A46E77598285}" type="parTrans" cxnId="{6616D727-C623-4964-8476-665141C1EEE4}">
      <dgm:prSet/>
      <dgm:spPr/>
      <dgm:t>
        <a:bodyPr/>
        <a:lstStyle/>
        <a:p>
          <a:endParaRPr lang="en-US"/>
        </a:p>
      </dgm:t>
    </dgm:pt>
    <dgm:pt modelId="{58F6763A-4D0C-4FB4-857C-BFB99A6A0F4A}" type="sibTrans" cxnId="{6616D727-C623-4964-8476-665141C1EEE4}">
      <dgm:prSet/>
      <dgm:spPr/>
      <dgm:t>
        <a:bodyPr/>
        <a:lstStyle/>
        <a:p>
          <a:endParaRPr lang="en-US"/>
        </a:p>
      </dgm:t>
    </dgm:pt>
    <dgm:pt modelId="{003CA181-AED0-495E-AC40-D0F9A1D27AED}" type="pres">
      <dgm:prSet presAssocID="{E04BEB9A-6F21-4967-AB5D-53CE33568A5C}" presName="Name0" presStyleCnt="0">
        <dgm:presLayoutVars>
          <dgm:chMax val="7"/>
          <dgm:chPref val="7"/>
          <dgm:dir/>
        </dgm:presLayoutVars>
      </dgm:prSet>
      <dgm:spPr/>
    </dgm:pt>
    <dgm:pt modelId="{07B59E65-F319-41B5-8787-DA1BAB5F1359}" type="pres">
      <dgm:prSet presAssocID="{E04BEB9A-6F21-4967-AB5D-53CE33568A5C}" presName="Name1" presStyleCnt="0"/>
      <dgm:spPr/>
    </dgm:pt>
    <dgm:pt modelId="{42B7F975-E5D9-4EC6-90DD-938FB8038486}" type="pres">
      <dgm:prSet presAssocID="{E04BEB9A-6F21-4967-AB5D-53CE33568A5C}" presName="cycle" presStyleCnt="0"/>
      <dgm:spPr/>
    </dgm:pt>
    <dgm:pt modelId="{7617088B-8206-407C-B693-44D5855924B7}" type="pres">
      <dgm:prSet presAssocID="{E04BEB9A-6F21-4967-AB5D-53CE33568A5C}" presName="srcNode" presStyleLbl="node1" presStyleIdx="0" presStyleCnt="4"/>
      <dgm:spPr/>
    </dgm:pt>
    <dgm:pt modelId="{7520A0A2-142C-4C10-90DB-38A9F66E07B6}" type="pres">
      <dgm:prSet presAssocID="{E04BEB9A-6F21-4967-AB5D-53CE33568A5C}" presName="conn" presStyleLbl="parChTrans1D2" presStyleIdx="0" presStyleCnt="1"/>
      <dgm:spPr/>
    </dgm:pt>
    <dgm:pt modelId="{5FBA7F3F-AE55-4D35-B94E-071CA81CD435}" type="pres">
      <dgm:prSet presAssocID="{E04BEB9A-6F21-4967-AB5D-53CE33568A5C}" presName="extraNode" presStyleLbl="node1" presStyleIdx="0" presStyleCnt="4"/>
      <dgm:spPr/>
    </dgm:pt>
    <dgm:pt modelId="{99D9DF08-BD1E-408F-9013-AB9B518C6E89}" type="pres">
      <dgm:prSet presAssocID="{E04BEB9A-6F21-4967-AB5D-53CE33568A5C}" presName="dstNode" presStyleLbl="node1" presStyleIdx="0" presStyleCnt="4"/>
      <dgm:spPr/>
    </dgm:pt>
    <dgm:pt modelId="{E0A8CBA4-2738-4B0A-ADC7-1FAEE0792E57}" type="pres">
      <dgm:prSet presAssocID="{973A3895-103E-4886-AB6D-45DD9A5D5B11}" presName="text_1" presStyleLbl="node1" presStyleIdx="0" presStyleCnt="4">
        <dgm:presLayoutVars>
          <dgm:bulletEnabled val="1"/>
        </dgm:presLayoutVars>
      </dgm:prSet>
      <dgm:spPr/>
    </dgm:pt>
    <dgm:pt modelId="{F7132A77-FC43-49FB-92AC-7D5A2F5801E7}" type="pres">
      <dgm:prSet presAssocID="{973A3895-103E-4886-AB6D-45DD9A5D5B11}" presName="accent_1" presStyleCnt="0"/>
      <dgm:spPr/>
    </dgm:pt>
    <dgm:pt modelId="{34D70608-2E8B-47F9-82E2-2275F704DAF4}" type="pres">
      <dgm:prSet presAssocID="{973A3895-103E-4886-AB6D-45DD9A5D5B11}" presName="accentRepeatNode" presStyleLbl="solidFgAcc1" presStyleIdx="0" presStyleCnt="4"/>
      <dgm:spPr>
        <a:solidFill>
          <a:schemeClr val="accent3">
            <a:lumMod val="50000"/>
          </a:schemeClr>
        </a:solidFill>
      </dgm:spPr>
    </dgm:pt>
    <dgm:pt modelId="{5242E001-82D6-461A-B375-DEF81CA3FF91}" type="pres">
      <dgm:prSet presAssocID="{11FF3635-773E-4C5C-89B9-08F38784F197}" presName="text_2" presStyleLbl="node1" presStyleIdx="1" presStyleCnt="4">
        <dgm:presLayoutVars>
          <dgm:bulletEnabled val="1"/>
        </dgm:presLayoutVars>
      </dgm:prSet>
      <dgm:spPr/>
    </dgm:pt>
    <dgm:pt modelId="{0E3FDCCA-E617-4E5A-87C4-282525E4561F}" type="pres">
      <dgm:prSet presAssocID="{11FF3635-773E-4C5C-89B9-08F38784F197}" presName="accent_2" presStyleCnt="0"/>
      <dgm:spPr/>
    </dgm:pt>
    <dgm:pt modelId="{A771E3A8-CDA2-44EA-B979-1F3F6F907FEA}" type="pres">
      <dgm:prSet presAssocID="{11FF3635-773E-4C5C-89B9-08F38784F197}" presName="accentRepeatNode" presStyleLbl="solidFgAcc1" presStyleIdx="1" presStyleCnt="4"/>
      <dgm:spPr>
        <a:solidFill>
          <a:schemeClr val="accent3">
            <a:lumMod val="75000"/>
          </a:schemeClr>
        </a:solidFill>
      </dgm:spPr>
    </dgm:pt>
    <dgm:pt modelId="{8CC48CA4-F01C-4354-866B-A223B87F4DAD}" type="pres">
      <dgm:prSet presAssocID="{6D292FE3-EBE7-4B73-BE18-9CDD95489238}" presName="text_3" presStyleLbl="node1" presStyleIdx="2" presStyleCnt="4">
        <dgm:presLayoutVars>
          <dgm:bulletEnabled val="1"/>
        </dgm:presLayoutVars>
      </dgm:prSet>
      <dgm:spPr/>
    </dgm:pt>
    <dgm:pt modelId="{EF9FDB89-5F65-40E6-8F77-EB39B3566C50}" type="pres">
      <dgm:prSet presAssocID="{6D292FE3-EBE7-4B73-BE18-9CDD95489238}" presName="accent_3" presStyleCnt="0"/>
      <dgm:spPr/>
    </dgm:pt>
    <dgm:pt modelId="{B0CD0277-7F8B-4FFD-BE7A-FC3EC54B263E}" type="pres">
      <dgm:prSet presAssocID="{6D292FE3-EBE7-4B73-BE18-9CDD95489238}" presName="accentRepeatNode" presStyleLbl="solidFgAcc1" presStyleIdx="2" presStyleCnt="4"/>
      <dgm:spPr>
        <a:solidFill>
          <a:schemeClr val="accent3"/>
        </a:solidFill>
      </dgm:spPr>
    </dgm:pt>
    <dgm:pt modelId="{E87DFC31-A82F-40BA-83F4-AB72647CA355}" type="pres">
      <dgm:prSet presAssocID="{DA705207-002E-4693-AB05-6FD055B3A404}" presName="text_4" presStyleLbl="node1" presStyleIdx="3" presStyleCnt="4">
        <dgm:presLayoutVars>
          <dgm:bulletEnabled val="1"/>
        </dgm:presLayoutVars>
      </dgm:prSet>
      <dgm:spPr/>
    </dgm:pt>
    <dgm:pt modelId="{8B6EAEA0-16F7-44AC-92F0-0F6D937D5F67}" type="pres">
      <dgm:prSet presAssocID="{DA705207-002E-4693-AB05-6FD055B3A404}" presName="accent_4" presStyleCnt="0"/>
      <dgm:spPr/>
    </dgm:pt>
    <dgm:pt modelId="{90C91CD3-CECD-431D-BCC8-7763ACFD6FD3}" type="pres">
      <dgm:prSet presAssocID="{DA705207-002E-4693-AB05-6FD055B3A404}" presName="accentRepeatNode" presStyleLbl="solidFgAcc1" presStyleIdx="3" presStyleCnt="4"/>
      <dgm:spPr>
        <a:solidFill>
          <a:schemeClr val="bg2">
            <a:lumMod val="50000"/>
          </a:schemeClr>
        </a:solidFill>
      </dgm:spPr>
    </dgm:pt>
  </dgm:ptLst>
  <dgm:cxnLst>
    <dgm:cxn modelId="{6616D727-C623-4964-8476-665141C1EEE4}" srcId="{E04BEB9A-6F21-4967-AB5D-53CE33568A5C}" destId="{DA705207-002E-4693-AB05-6FD055B3A404}" srcOrd="3" destOrd="0" parTransId="{12566619-EA15-4F85-858D-A46E77598285}" sibTransId="{58F6763A-4D0C-4FB4-857C-BFB99A6A0F4A}"/>
    <dgm:cxn modelId="{5A170F3B-6B82-4D49-9351-4BFEF99BBE86}" type="presOf" srcId="{11FF3635-773E-4C5C-89B9-08F38784F197}" destId="{5242E001-82D6-461A-B375-DEF81CA3FF91}" srcOrd="0" destOrd="0" presId="urn:microsoft.com/office/officeart/2008/layout/VerticalCurvedList"/>
    <dgm:cxn modelId="{79C4C93E-786B-4D8F-A659-4B76090F9F48}" type="presOf" srcId="{6D292FE3-EBE7-4B73-BE18-9CDD95489238}" destId="{8CC48CA4-F01C-4354-866B-A223B87F4DAD}" srcOrd="0" destOrd="0" presId="urn:microsoft.com/office/officeart/2008/layout/VerticalCurvedList"/>
    <dgm:cxn modelId="{4B865940-C904-477F-BB0F-55BBED9024E6}" srcId="{E04BEB9A-6F21-4967-AB5D-53CE33568A5C}" destId="{6D292FE3-EBE7-4B73-BE18-9CDD95489238}" srcOrd="2" destOrd="0" parTransId="{3760D862-DC34-43F0-B56F-73A5C1C9DF29}" sibTransId="{92ADA0B9-E508-46F7-A478-942B20BD0B57}"/>
    <dgm:cxn modelId="{74AC6045-62F8-4E36-B580-97975EACE1AE}" type="presOf" srcId="{CD2265CE-C5F1-4ECA-B3A3-5E6A443C9878}" destId="{7520A0A2-142C-4C10-90DB-38A9F66E07B6}" srcOrd="0" destOrd="0" presId="urn:microsoft.com/office/officeart/2008/layout/VerticalCurvedList"/>
    <dgm:cxn modelId="{E3DC9967-58BF-4E23-823B-100C59074AE4}" type="presOf" srcId="{DA705207-002E-4693-AB05-6FD055B3A404}" destId="{E87DFC31-A82F-40BA-83F4-AB72647CA355}" srcOrd="0" destOrd="0" presId="urn:microsoft.com/office/officeart/2008/layout/VerticalCurvedList"/>
    <dgm:cxn modelId="{F0C5E6D2-FEF4-42A7-A2D1-AEA17C7480A4}" type="presOf" srcId="{973A3895-103E-4886-AB6D-45DD9A5D5B11}" destId="{E0A8CBA4-2738-4B0A-ADC7-1FAEE0792E57}" srcOrd="0" destOrd="0" presId="urn:microsoft.com/office/officeart/2008/layout/VerticalCurvedList"/>
    <dgm:cxn modelId="{756EE3EE-3BFA-42BD-8454-1D13FA7B5D96}" srcId="{E04BEB9A-6F21-4967-AB5D-53CE33568A5C}" destId="{973A3895-103E-4886-AB6D-45DD9A5D5B11}" srcOrd="0" destOrd="0" parTransId="{B7F63AE4-DEEA-499E-9018-8D18593C9D52}" sibTransId="{CD2265CE-C5F1-4ECA-B3A3-5E6A443C9878}"/>
    <dgm:cxn modelId="{001141F4-FC4B-4A3A-960A-71036D411C9E}" type="presOf" srcId="{E04BEB9A-6F21-4967-AB5D-53CE33568A5C}" destId="{003CA181-AED0-495E-AC40-D0F9A1D27AED}" srcOrd="0" destOrd="0" presId="urn:microsoft.com/office/officeart/2008/layout/VerticalCurvedList"/>
    <dgm:cxn modelId="{B5A5E7F8-AEE0-4CAE-AA6D-F6107FA7E207}" srcId="{E04BEB9A-6F21-4967-AB5D-53CE33568A5C}" destId="{11FF3635-773E-4C5C-89B9-08F38784F197}" srcOrd="1" destOrd="0" parTransId="{65356E44-74F6-4FD0-BEB1-4D786060BF82}" sibTransId="{42822DB2-4EEC-41DF-A6C3-494369C48AEE}"/>
    <dgm:cxn modelId="{0CC937E8-CF4B-414C-9E36-521D6471578A}" type="presParOf" srcId="{003CA181-AED0-495E-AC40-D0F9A1D27AED}" destId="{07B59E65-F319-41B5-8787-DA1BAB5F1359}" srcOrd="0" destOrd="0" presId="urn:microsoft.com/office/officeart/2008/layout/VerticalCurvedList"/>
    <dgm:cxn modelId="{FD542AFE-BD92-4F05-8CE7-F4C6B951DE4C}" type="presParOf" srcId="{07B59E65-F319-41B5-8787-DA1BAB5F1359}" destId="{42B7F975-E5D9-4EC6-90DD-938FB8038486}" srcOrd="0" destOrd="0" presId="urn:microsoft.com/office/officeart/2008/layout/VerticalCurvedList"/>
    <dgm:cxn modelId="{EF138C2F-70B9-4160-A367-97045852A2FE}" type="presParOf" srcId="{42B7F975-E5D9-4EC6-90DD-938FB8038486}" destId="{7617088B-8206-407C-B693-44D5855924B7}" srcOrd="0" destOrd="0" presId="urn:microsoft.com/office/officeart/2008/layout/VerticalCurvedList"/>
    <dgm:cxn modelId="{7CA4B4B6-C0A5-4E7C-844F-B7EA48951B76}" type="presParOf" srcId="{42B7F975-E5D9-4EC6-90DD-938FB8038486}" destId="{7520A0A2-142C-4C10-90DB-38A9F66E07B6}" srcOrd="1" destOrd="0" presId="urn:microsoft.com/office/officeart/2008/layout/VerticalCurvedList"/>
    <dgm:cxn modelId="{99AE3C12-003E-4901-B456-C41918B3FB7B}" type="presParOf" srcId="{42B7F975-E5D9-4EC6-90DD-938FB8038486}" destId="{5FBA7F3F-AE55-4D35-B94E-071CA81CD435}" srcOrd="2" destOrd="0" presId="urn:microsoft.com/office/officeart/2008/layout/VerticalCurvedList"/>
    <dgm:cxn modelId="{3A1B8192-A213-4F01-B6E5-94C0EBB8369C}" type="presParOf" srcId="{42B7F975-E5D9-4EC6-90DD-938FB8038486}" destId="{99D9DF08-BD1E-408F-9013-AB9B518C6E89}" srcOrd="3" destOrd="0" presId="urn:microsoft.com/office/officeart/2008/layout/VerticalCurvedList"/>
    <dgm:cxn modelId="{B2CBB825-01D6-42E5-9A92-40963FA73E51}" type="presParOf" srcId="{07B59E65-F319-41B5-8787-DA1BAB5F1359}" destId="{E0A8CBA4-2738-4B0A-ADC7-1FAEE0792E57}" srcOrd="1" destOrd="0" presId="urn:microsoft.com/office/officeart/2008/layout/VerticalCurvedList"/>
    <dgm:cxn modelId="{FB44DB87-FEE9-4799-9EAB-72E6529D108C}" type="presParOf" srcId="{07B59E65-F319-41B5-8787-DA1BAB5F1359}" destId="{F7132A77-FC43-49FB-92AC-7D5A2F5801E7}" srcOrd="2" destOrd="0" presId="urn:microsoft.com/office/officeart/2008/layout/VerticalCurvedList"/>
    <dgm:cxn modelId="{42D97845-2771-416B-A6FE-4A1EFDD5FD8C}" type="presParOf" srcId="{F7132A77-FC43-49FB-92AC-7D5A2F5801E7}" destId="{34D70608-2E8B-47F9-82E2-2275F704DAF4}" srcOrd="0" destOrd="0" presId="urn:microsoft.com/office/officeart/2008/layout/VerticalCurvedList"/>
    <dgm:cxn modelId="{ACADF77E-F8B2-4F6D-AB03-E18668E77401}" type="presParOf" srcId="{07B59E65-F319-41B5-8787-DA1BAB5F1359}" destId="{5242E001-82D6-461A-B375-DEF81CA3FF91}" srcOrd="3" destOrd="0" presId="urn:microsoft.com/office/officeart/2008/layout/VerticalCurvedList"/>
    <dgm:cxn modelId="{49BDDC14-91FA-480F-BF42-4B721DDCB8D0}" type="presParOf" srcId="{07B59E65-F319-41B5-8787-DA1BAB5F1359}" destId="{0E3FDCCA-E617-4E5A-87C4-282525E4561F}" srcOrd="4" destOrd="0" presId="urn:microsoft.com/office/officeart/2008/layout/VerticalCurvedList"/>
    <dgm:cxn modelId="{B087566F-9879-47FF-AF03-E14061E32C12}" type="presParOf" srcId="{0E3FDCCA-E617-4E5A-87C4-282525E4561F}" destId="{A771E3A8-CDA2-44EA-B979-1F3F6F907FEA}" srcOrd="0" destOrd="0" presId="urn:microsoft.com/office/officeart/2008/layout/VerticalCurvedList"/>
    <dgm:cxn modelId="{D4B93F8E-8F54-4F95-A920-3A80D53742E8}" type="presParOf" srcId="{07B59E65-F319-41B5-8787-DA1BAB5F1359}" destId="{8CC48CA4-F01C-4354-866B-A223B87F4DAD}" srcOrd="5" destOrd="0" presId="urn:microsoft.com/office/officeart/2008/layout/VerticalCurvedList"/>
    <dgm:cxn modelId="{FC88D25A-723D-4D97-966A-FF3E85BF5EE8}" type="presParOf" srcId="{07B59E65-F319-41B5-8787-DA1BAB5F1359}" destId="{EF9FDB89-5F65-40E6-8F77-EB39B3566C50}" srcOrd="6" destOrd="0" presId="urn:microsoft.com/office/officeart/2008/layout/VerticalCurvedList"/>
    <dgm:cxn modelId="{3DCA4037-6033-41C2-9089-0E07192D2EA5}" type="presParOf" srcId="{EF9FDB89-5F65-40E6-8F77-EB39B3566C50}" destId="{B0CD0277-7F8B-4FFD-BE7A-FC3EC54B263E}" srcOrd="0" destOrd="0" presId="urn:microsoft.com/office/officeart/2008/layout/VerticalCurvedList"/>
    <dgm:cxn modelId="{C5B4287B-1362-4A4E-BB32-62795E19AA51}" type="presParOf" srcId="{07B59E65-F319-41B5-8787-DA1BAB5F1359}" destId="{E87DFC31-A82F-40BA-83F4-AB72647CA355}" srcOrd="7" destOrd="0" presId="urn:microsoft.com/office/officeart/2008/layout/VerticalCurvedList"/>
    <dgm:cxn modelId="{CF43FE9F-CEFE-4C46-9ED9-9C3F82550DB7}" type="presParOf" srcId="{07B59E65-F319-41B5-8787-DA1BAB5F1359}" destId="{8B6EAEA0-16F7-44AC-92F0-0F6D937D5F67}" srcOrd="8" destOrd="0" presId="urn:microsoft.com/office/officeart/2008/layout/VerticalCurvedList"/>
    <dgm:cxn modelId="{D2BD75E6-5E46-4BDC-B57D-0425023A6A1F}" type="presParOf" srcId="{8B6EAEA0-16F7-44AC-92F0-0F6D937D5F67}" destId="{90C91CD3-CECD-431D-BCC8-7763ACFD6FD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5103A0-2C36-4617-9142-5922A667C040}" type="doc">
      <dgm:prSet loTypeId="urn:microsoft.com/office/officeart/2005/8/layout/hList1" loCatId="list" qsTypeId="urn:microsoft.com/office/officeart/2005/8/quickstyle/3d4" qsCatId="3D" csTypeId="urn:microsoft.com/office/officeart/2005/8/colors/accent1_2" csCatId="accent1" phldr="1"/>
      <dgm:spPr/>
      <dgm:t>
        <a:bodyPr/>
        <a:lstStyle/>
        <a:p>
          <a:endParaRPr lang="en-US"/>
        </a:p>
      </dgm:t>
    </dgm:pt>
    <dgm:pt modelId="{82785DF2-DFFF-4EA0-9E6B-58CD49E3FDD6}">
      <dgm:prSet phldrT="[Text]" custT="1"/>
      <dgm:spPr/>
      <dgm:t>
        <a:bodyPr/>
        <a:lstStyle/>
        <a:p>
          <a:r>
            <a:rPr lang="en-IN" sz="2800" dirty="0"/>
            <a:t>Survey </a:t>
          </a:r>
          <a:endParaRPr lang="en-US" sz="2800" dirty="0"/>
        </a:p>
      </dgm:t>
    </dgm:pt>
    <dgm:pt modelId="{B94ECC04-85F9-441C-8DA8-5C7F13F2C5F1}" type="parTrans" cxnId="{E611AE4C-D6B8-4EB8-8DAB-59539902CE31}">
      <dgm:prSet/>
      <dgm:spPr/>
      <dgm:t>
        <a:bodyPr/>
        <a:lstStyle/>
        <a:p>
          <a:endParaRPr lang="en-US"/>
        </a:p>
      </dgm:t>
    </dgm:pt>
    <dgm:pt modelId="{91EE67A3-AB82-4203-BBE9-AD081F7AD60C}" type="sibTrans" cxnId="{E611AE4C-D6B8-4EB8-8DAB-59539902CE31}">
      <dgm:prSet/>
      <dgm:spPr/>
      <dgm:t>
        <a:bodyPr/>
        <a:lstStyle/>
        <a:p>
          <a:endParaRPr lang="en-US"/>
        </a:p>
      </dgm:t>
    </dgm:pt>
    <dgm:pt modelId="{3830B8F7-F280-44E9-B9F3-D2C1F8DE9AC2}">
      <dgm:prSet phldrT="[Text]" custT="1"/>
      <dgm:spPr>
        <a:solidFill>
          <a:schemeClr val="accent5">
            <a:lumMod val="40000"/>
            <a:lumOff val="60000"/>
            <a:alpha val="90000"/>
          </a:schemeClr>
        </a:solidFill>
      </dgm:spPr>
      <dgm:t>
        <a:bodyPr/>
        <a:lstStyle/>
        <a:p>
          <a:r>
            <a:rPr lang="en-IN" sz="1800" dirty="0"/>
            <a:t>Investigating and </a:t>
          </a:r>
          <a:r>
            <a:rPr lang="en-IN" sz="1800" dirty="0" err="1"/>
            <a:t>analyzing</a:t>
          </a:r>
          <a:r>
            <a:rPr lang="en-IN" sz="1800" dirty="0"/>
            <a:t> available information about the target in order to identify potential vulnerabilities </a:t>
          </a:r>
          <a:endParaRPr lang="en-US" sz="1800" dirty="0"/>
        </a:p>
      </dgm:t>
    </dgm:pt>
    <dgm:pt modelId="{1A3E9127-B73A-4C1E-9AB2-63288C11A4D4}" type="parTrans" cxnId="{AEF56B55-0B75-4C8E-B3DA-D8FA284F74E6}">
      <dgm:prSet/>
      <dgm:spPr/>
      <dgm:t>
        <a:bodyPr/>
        <a:lstStyle/>
        <a:p>
          <a:endParaRPr lang="en-US"/>
        </a:p>
      </dgm:t>
    </dgm:pt>
    <dgm:pt modelId="{DB53829F-6924-420B-8FF2-1E1718C34E75}" type="sibTrans" cxnId="{AEF56B55-0B75-4C8E-B3DA-D8FA284F74E6}">
      <dgm:prSet/>
      <dgm:spPr/>
      <dgm:t>
        <a:bodyPr/>
        <a:lstStyle/>
        <a:p>
          <a:endParaRPr lang="en-US"/>
        </a:p>
      </dgm:t>
    </dgm:pt>
    <dgm:pt modelId="{D26A119F-5D1A-4FFE-9F0B-28ED9ECF75FC}">
      <dgm:prSet phldrT="[Text]" custT="1"/>
      <dgm:spPr/>
      <dgm:t>
        <a:bodyPr/>
        <a:lstStyle/>
        <a:p>
          <a:r>
            <a:rPr lang="en-IN" sz="2800" dirty="0"/>
            <a:t>Delivery</a:t>
          </a:r>
          <a:endParaRPr lang="en-US" sz="2800" dirty="0"/>
        </a:p>
      </dgm:t>
    </dgm:pt>
    <dgm:pt modelId="{835D405B-AC4A-4E0F-B40B-F8CE94C4848C}" type="parTrans" cxnId="{CC8B92AB-44D4-49B6-A906-03731C5C1824}">
      <dgm:prSet/>
      <dgm:spPr/>
      <dgm:t>
        <a:bodyPr/>
        <a:lstStyle/>
        <a:p>
          <a:endParaRPr lang="en-US"/>
        </a:p>
      </dgm:t>
    </dgm:pt>
    <dgm:pt modelId="{1A66A3FE-F47C-4041-929F-E3832FFDB7F2}" type="sibTrans" cxnId="{CC8B92AB-44D4-49B6-A906-03731C5C1824}">
      <dgm:prSet/>
      <dgm:spPr/>
      <dgm:t>
        <a:bodyPr/>
        <a:lstStyle/>
        <a:p>
          <a:endParaRPr lang="en-US"/>
        </a:p>
      </dgm:t>
    </dgm:pt>
    <dgm:pt modelId="{5E59DC8D-214B-4B20-8CC1-9C8FEB0D1685}">
      <dgm:prSet phldrT="[Text]" custT="1"/>
      <dgm:spPr/>
      <dgm:t>
        <a:bodyPr/>
        <a:lstStyle/>
        <a:p>
          <a:r>
            <a:rPr lang="en-IN" sz="1800" dirty="0"/>
            <a:t>Getting to the point in a system where a vulnerability can be exploited </a:t>
          </a:r>
          <a:endParaRPr lang="en-US" sz="1800" dirty="0"/>
        </a:p>
      </dgm:t>
    </dgm:pt>
    <dgm:pt modelId="{51DC8B8C-A197-43C9-B5FB-3BB17D146015}" type="parTrans" cxnId="{A7E24ED1-F830-49DC-9067-68DCE4A36E79}">
      <dgm:prSet/>
      <dgm:spPr/>
      <dgm:t>
        <a:bodyPr/>
        <a:lstStyle/>
        <a:p>
          <a:endParaRPr lang="en-US"/>
        </a:p>
      </dgm:t>
    </dgm:pt>
    <dgm:pt modelId="{2C16E066-D5D5-4F3A-8677-22B581C8D975}" type="sibTrans" cxnId="{A7E24ED1-F830-49DC-9067-68DCE4A36E79}">
      <dgm:prSet/>
      <dgm:spPr/>
      <dgm:t>
        <a:bodyPr/>
        <a:lstStyle/>
        <a:p>
          <a:endParaRPr lang="en-US"/>
        </a:p>
      </dgm:t>
    </dgm:pt>
    <dgm:pt modelId="{144B131B-F290-4814-99BE-148B2A9E5BA8}">
      <dgm:prSet phldrT="[Text]" custT="1"/>
      <dgm:spPr/>
      <dgm:t>
        <a:bodyPr/>
        <a:lstStyle/>
        <a:p>
          <a:r>
            <a:rPr lang="en-IN" sz="2800" dirty="0"/>
            <a:t>Breach</a:t>
          </a:r>
          <a:endParaRPr lang="en-US" sz="2800" dirty="0"/>
        </a:p>
      </dgm:t>
    </dgm:pt>
    <dgm:pt modelId="{4B0BC4FD-9637-4C0E-9152-947091355DA4}" type="parTrans" cxnId="{EB50DEC5-FB51-4CAF-A822-3AA6DADDFEB8}">
      <dgm:prSet/>
      <dgm:spPr/>
      <dgm:t>
        <a:bodyPr/>
        <a:lstStyle/>
        <a:p>
          <a:endParaRPr lang="en-US"/>
        </a:p>
      </dgm:t>
    </dgm:pt>
    <dgm:pt modelId="{7789BE1D-208F-4911-AC4E-88124572BE31}" type="sibTrans" cxnId="{EB50DEC5-FB51-4CAF-A822-3AA6DADDFEB8}">
      <dgm:prSet/>
      <dgm:spPr/>
      <dgm:t>
        <a:bodyPr/>
        <a:lstStyle/>
        <a:p>
          <a:endParaRPr lang="en-US"/>
        </a:p>
      </dgm:t>
    </dgm:pt>
    <dgm:pt modelId="{968F9BFE-49CD-4562-B9D5-0B6785CD38C7}">
      <dgm:prSet phldrT="[Text]" custT="1"/>
      <dgm:spPr>
        <a:solidFill>
          <a:schemeClr val="accent5">
            <a:lumMod val="40000"/>
            <a:lumOff val="60000"/>
            <a:alpha val="90000"/>
          </a:schemeClr>
        </a:solidFill>
      </dgm:spPr>
      <dgm:t>
        <a:bodyPr/>
        <a:lstStyle/>
        <a:p>
          <a:r>
            <a:rPr lang="en-IN" sz="1800" dirty="0"/>
            <a:t>Exploiting the vulnerability/vulnerabilities to gain some form of unauthorised access</a:t>
          </a:r>
          <a:endParaRPr lang="en-US" sz="1800" dirty="0"/>
        </a:p>
      </dgm:t>
    </dgm:pt>
    <dgm:pt modelId="{38B44669-1127-4B70-BC7E-EF478A91B273}" type="parTrans" cxnId="{68618E0A-932A-42F7-A453-620CC5945917}">
      <dgm:prSet/>
      <dgm:spPr/>
      <dgm:t>
        <a:bodyPr/>
        <a:lstStyle/>
        <a:p>
          <a:endParaRPr lang="en-US"/>
        </a:p>
      </dgm:t>
    </dgm:pt>
    <dgm:pt modelId="{BA2C49B0-192A-4BE6-AAFE-0BC86A8C1CD9}" type="sibTrans" cxnId="{68618E0A-932A-42F7-A453-620CC5945917}">
      <dgm:prSet/>
      <dgm:spPr/>
      <dgm:t>
        <a:bodyPr/>
        <a:lstStyle/>
        <a:p>
          <a:endParaRPr lang="en-US"/>
        </a:p>
      </dgm:t>
    </dgm:pt>
    <dgm:pt modelId="{194198C1-84C4-4297-86C7-A994693FB9DE}">
      <dgm:prSet phldrT="[Text]" custT="1"/>
      <dgm:spPr/>
      <dgm:t>
        <a:bodyPr/>
        <a:lstStyle/>
        <a:p>
          <a:r>
            <a:rPr lang="en-IN" sz="2800"/>
            <a:t>Affect </a:t>
          </a:r>
          <a:endParaRPr lang="en-US" sz="2800" dirty="0"/>
        </a:p>
      </dgm:t>
    </dgm:pt>
    <dgm:pt modelId="{9568BFE4-2571-454E-BF23-256134199713}" type="parTrans" cxnId="{B610F9B7-B3A1-4CC6-AFB9-3315108D72B2}">
      <dgm:prSet/>
      <dgm:spPr/>
      <dgm:t>
        <a:bodyPr/>
        <a:lstStyle/>
        <a:p>
          <a:endParaRPr lang="en-US"/>
        </a:p>
      </dgm:t>
    </dgm:pt>
    <dgm:pt modelId="{4966AF2A-97D4-4E06-B0D7-73CF52BC1ADE}" type="sibTrans" cxnId="{B610F9B7-B3A1-4CC6-AFB9-3315108D72B2}">
      <dgm:prSet/>
      <dgm:spPr/>
      <dgm:t>
        <a:bodyPr/>
        <a:lstStyle/>
        <a:p>
          <a:endParaRPr lang="en-US"/>
        </a:p>
      </dgm:t>
    </dgm:pt>
    <dgm:pt modelId="{B701D022-C930-413D-9221-9691AE54450C}">
      <dgm:prSet custT="1"/>
      <dgm:spPr/>
      <dgm:t>
        <a:bodyPr/>
        <a:lstStyle/>
        <a:p>
          <a:r>
            <a:rPr lang="en-IN" sz="1800" dirty="0"/>
            <a:t>Carrying out activities within a system that achieve the attacker’s goal</a:t>
          </a:r>
          <a:br>
            <a:rPr lang="en-IN" sz="1800" dirty="0"/>
          </a:br>
          <a:endParaRPr lang="en-US" sz="1800" dirty="0"/>
        </a:p>
      </dgm:t>
    </dgm:pt>
    <dgm:pt modelId="{0E0DA8B0-ECFD-4061-AD40-F043076645DD}" type="parTrans" cxnId="{376A9AF2-1FA7-4802-80A8-1B4B3CC91D03}">
      <dgm:prSet/>
      <dgm:spPr/>
      <dgm:t>
        <a:bodyPr/>
        <a:lstStyle/>
        <a:p>
          <a:endParaRPr lang="en-US"/>
        </a:p>
      </dgm:t>
    </dgm:pt>
    <dgm:pt modelId="{F5F1DB89-61E9-44D2-BCA7-2E7A88B97550}" type="sibTrans" cxnId="{376A9AF2-1FA7-4802-80A8-1B4B3CC91D03}">
      <dgm:prSet/>
      <dgm:spPr/>
      <dgm:t>
        <a:bodyPr/>
        <a:lstStyle/>
        <a:p>
          <a:endParaRPr lang="en-US"/>
        </a:p>
      </dgm:t>
    </dgm:pt>
    <dgm:pt modelId="{F0AE8561-3434-4B18-AE9A-D7AF6C44D2D4}" type="pres">
      <dgm:prSet presAssocID="{345103A0-2C36-4617-9142-5922A667C040}" presName="Name0" presStyleCnt="0">
        <dgm:presLayoutVars>
          <dgm:dir/>
          <dgm:animLvl val="lvl"/>
          <dgm:resizeHandles val="exact"/>
        </dgm:presLayoutVars>
      </dgm:prSet>
      <dgm:spPr/>
    </dgm:pt>
    <dgm:pt modelId="{62B1C5A7-6024-4258-9C52-E3B8B8468C63}" type="pres">
      <dgm:prSet presAssocID="{82785DF2-DFFF-4EA0-9E6B-58CD49E3FDD6}" presName="composite" presStyleCnt="0"/>
      <dgm:spPr/>
    </dgm:pt>
    <dgm:pt modelId="{F59A3F2D-8B5F-4496-A10A-F83388AB91CD}" type="pres">
      <dgm:prSet presAssocID="{82785DF2-DFFF-4EA0-9E6B-58CD49E3FDD6}" presName="parTx" presStyleLbl="alignNode1" presStyleIdx="0" presStyleCnt="4">
        <dgm:presLayoutVars>
          <dgm:chMax val="0"/>
          <dgm:chPref val="0"/>
          <dgm:bulletEnabled val="1"/>
        </dgm:presLayoutVars>
      </dgm:prSet>
      <dgm:spPr/>
    </dgm:pt>
    <dgm:pt modelId="{5A429869-8D5D-4DA3-97C0-CE58E16F4389}" type="pres">
      <dgm:prSet presAssocID="{82785DF2-DFFF-4EA0-9E6B-58CD49E3FDD6}" presName="desTx" presStyleLbl="alignAccFollowNode1" presStyleIdx="0" presStyleCnt="4">
        <dgm:presLayoutVars>
          <dgm:bulletEnabled val="1"/>
        </dgm:presLayoutVars>
      </dgm:prSet>
      <dgm:spPr/>
    </dgm:pt>
    <dgm:pt modelId="{1F4D9AD6-B2B7-407A-8706-4FB2C4D0783A}" type="pres">
      <dgm:prSet presAssocID="{91EE67A3-AB82-4203-BBE9-AD081F7AD60C}" presName="space" presStyleCnt="0"/>
      <dgm:spPr/>
    </dgm:pt>
    <dgm:pt modelId="{4CAF47B6-D4B5-42EB-B275-086BBD514F94}" type="pres">
      <dgm:prSet presAssocID="{D26A119F-5D1A-4FFE-9F0B-28ED9ECF75FC}" presName="composite" presStyleCnt="0"/>
      <dgm:spPr/>
    </dgm:pt>
    <dgm:pt modelId="{2A169D62-624D-47A0-8ED1-1CC52DB70D6D}" type="pres">
      <dgm:prSet presAssocID="{D26A119F-5D1A-4FFE-9F0B-28ED9ECF75FC}" presName="parTx" presStyleLbl="alignNode1" presStyleIdx="1" presStyleCnt="4">
        <dgm:presLayoutVars>
          <dgm:chMax val="0"/>
          <dgm:chPref val="0"/>
          <dgm:bulletEnabled val="1"/>
        </dgm:presLayoutVars>
      </dgm:prSet>
      <dgm:spPr/>
    </dgm:pt>
    <dgm:pt modelId="{0E235EB8-B94A-490A-B727-FD30250DC2BC}" type="pres">
      <dgm:prSet presAssocID="{D26A119F-5D1A-4FFE-9F0B-28ED9ECF75FC}" presName="desTx" presStyleLbl="alignAccFollowNode1" presStyleIdx="1" presStyleCnt="4">
        <dgm:presLayoutVars>
          <dgm:bulletEnabled val="1"/>
        </dgm:presLayoutVars>
      </dgm:prSet>
      <dgm:spPr/>
    </dgm:pt>
    <dgm:pt modelId="{3DE8B1D4-03D2-435D-ABBE-6F406D856A8F}" type="pres">
      <dgm:prSet presAssocID="{1A66A3FE-F47C-4041-929F-E3832FFDB7F2}" presName="space" presStyleCnt="0"/>
      <dgm:spPr/>
    </dgm:pt>
    <dgm:pt modelId="{B2D589E7-B01B-4E13-A409-1C8FE99502BB}" type="pres">
      <dgm:prSet presAssocID="{144B131B-F290-4814-99BE-148B2A9E5BA8}" presName="composite" presStyleCnt="0"/>
      <dgm:spPr/>
    </dgm:pt>
    <dgm:pt modelId="{43748A35-6D0A-42B0-B192-308B7E2967F8}" type="pres">
      <dgm:prSet presAssocID="{144B131B-F290-4814-99BE-148B2A9E5BA8}" presName="parTx" presStyleLbl="alignNode1" presStyleIdx="2" presStyleCnt="4">
        <dgm:presLayoutVars>
          <dgm:chMax val="0"/>
          <dgm:chPref val="0"/>
          <dgm:bulletEnabled val="1"/>
        </dgm:presLayoutVars>
      </dgm:prSet>
      <dgm:spPr/>
    </dgm:pt>
    <dgm:pt modelId="{A1CDB34F-C176-4D33-846E-8CB3B9A8C4CD}" type="pres">
      <dgm:prSet presAssocID="{144B131B-F290-4814-99BE-148B2A9E5BA8}" presName="desTx" presStyleLbl="alignAccFollowNode1" presStyleIdx="2" presStyleCnt="4">
        <dgm:presLayoutVars>
          <dgm:bulletEnabled val="1"/>
        </dgm:presLayoutVars>
      </dgm:prSet>
      <dgm:spPr/>
    </dgm:pt>
    <dgm:pt modelId="{F85F4AE0-E20A-40C1-84C5-71D30560FA27}" type="pres">
      <dgm:prSet presAssocID="{7789BE1D-208F-4911-AC4E-88124572BE31}" presName="space" presStyleCnt="0"/>
      <dgm:spPr/>
    </dgm:pt>
    <dgm:pt modelId="{94253B8B-49F7-45A6-A991-D180FE6A17FB}" type="pres">
      <dgm:prSet presAssocID="{194198C1-84C4-4297-86C7-A994693FB9DE}" presName="composite" presStyleCnt="0"/>
      <dgm:spPr/>
    </dgm:pt>
    <dgm:pt modelId="{D0BF2CEF-2193-4117-89A3-1FF72E20AC55}" type="pres">
      <dgm:prSet presAssocID="{194198C1-84C4-4297-86C7-A994693FB9DE}" presName="parTx" presStyleLbl="alignNode1" presStyleIdx="3" presStyleCnt="4">
        <dgm:presLayoutVars>
          <dgm:chMax val="0"/>
          <dgm:chPref val="0"/>
          <dgm:bulletEnabled val="1"/>
        </dgm:presLayoutVars>
      </dgm:prSet>
      <dgm:spPr/>
    </dgm:pt>
    <dgm:pt modelId="{A75C45DD-8DA1-4E75-82FF-4274450472EA}" type="pres">
      <dgm:prSet presAssocID="{194198C1-84C4-4297-86C7-A994693FB9DE}" presName="desTx" presStyleLbl="alignAccFollowNode1" presStyleIdx="3" presStyleCnt="4">
        <dgm:presLayoutVars>
          <dgm:bulletEnabled val="1"/>
        </dgm:presLayoutVars>
      </dgm:prSet>
      <dgm:spPr/>
    </dgm:pt>
  </dgm:ptLst>
  <dgm:cxnLst>
    <dgm:cxn modelId="{0CC50C08-AC7D-4A40-9DEE-FA7170092E80}" type="presOf" srcId="{194198C1-84C4-4297-86C7-A994693FB9DE}" destId="{D0BF2CEF-2193-4117-89A3-1FF72E20AC55}" srcOrd="0" destOrd="0" presId="urn:microsoft.com/office/officeart/2005/8/layout/hList1"/>
    <dgm:cxn modelId="{68618E0A-932A-42F7-A453-620CC5945917}" srcId="{144B131B-F290-4814-99BE-148B2A9E5BA8}" destId="{968F9BFE-49CD-4562-B9D5-0B6785CD38C7}" srcOrd="0" destOrd="0" parTransId="{38B44669-1127-4B70-BC7E-EF478A91B273}" sibTransId="{BA2C49B0-192A-4BE6-AAFE-0BC86A8C1CD9}"/>
    <dgm:cxn modelId="{31E6A53E-B9D5-4EDA-9CFF-34CF69F52B72}" type="presOf" srcId="{D26A119F-5D1A-4FFE-9F0B-28ED9ECF75FC}" destId="{2A169D62-624D-47A0-8ED1-1CC52DB70D6D}" srcOrd="0" destOrd="0" presId="urn:microsoft.com/office/officeart/2005/8/layout/hList1"/>
    <dgm:cxn modelId="{74C32E66-3168-4D32-98D9-5AD3CED7EFDF}" type="presOf" srcId="{82785DF2-DFFF-4EA0-9E6B-58CD49E3FDD6}" destId="{F59A3F2D-8B5F-4496-A10A-F83388AB91CD}" srcOrd="0" destOrd="0" presId="urn:microsoft.com/office/officeart/2005/8/layout/hList1"/>
    <dgm:cxn modelId="{E611AE4C-D6B8-4EB8-8DAB-59539902CE31}" srcId="{345103A0-2C36-4617-9142-5922A667C040}" destId="{82785DF2-DFFF-4EA0-9E6B-58CD49E3FDD6}" srcOrd="0" destOrd="0" parTransId="{B94ECC04-85F9-441C-8DA8-5C7F13F2C5F1}" sibTransId="{91EE67A3-AB82-4203-BBE9-AD081F7AD60C}"/>
    <dgm:cxn modelId="{83B8DC6F-9E53-42B8-874A-24F2C1B3C841}" type="presOf" srcId="{345103A0-2C36-4617-9142-5922A667C040}" destId="{F0AE8561-3434-4B18-AE9A-D7AF6C44D2D4}" srcOrd="0" destOrd="0" presId="urn:microsoft.com/office/officeart/2005/8/layout/hList1"/>
    <dgm:cxn modelId="{AEF56B55-0B75-4C8E-B3DA-D8FA284F74E6}" srcId="{82785DF2-DFFF-4EA0-9E6B-58CD49E3FDD6}" destId="{3830B8F7-F280-44E9-B9F3-D2C1F8DE9AC2}" srcOrd="0" destOrd="0" parTransId="{1A3E9127-B73A-4C1E-9AB2-63288C11A4D4}" sibTransId="{DB53829F-6924-420B-8FF2-1E1718C34E75}"/>
    <dgm:cxn modelId="{1D897E80-BF1B-40DF-8321-8123391555A3}" type="presOf" srcId="{5E59DC8D-214B-4B20-8CC1-9C8FEB0D1685}" destId="{0E235EB8-B94A-490A-B727-FD30250DC2BC}" srcOrd="0" destOrd="0" presId="urn:microsoft.com/office/officeart/2005/8/layout/hList1"/>
    <dgm:cxn modelId="{75A7CC95-37DC-4363-8CEF-215568D54290}" type="presOf" srcId="{968F9BFE-49CD-4562-B9D5-0B6785CD38C7}" destId="{A1CDB34F-C176-4D33-846E-8CB3B9A8C4CD}" srcOrd="0" destOrd="0" presId="urn:microsoft.com/office/officeart/2005/8/layout/hList1"/>
    <dgm:cxn modelId="{CC8B92AB-44D4-49B6-A906-03731C5C1824}" srcId="{345103A0-2C36-4617-9142-5922A667C040}" destId="{D26A119F-5D1A-4FFE-9F0B-28ED9ECF75FC}" srcOrd="1" destOrd="0" parTransId="{835D405B-AC4A-4E0F-B40B-F8CE94C4848C}" sibTransId="{1A66A3FE-F47C-4041-929F-E3832FFDB7F2}"/>
    <dgm:cxn modelId="{898BE7B0-EF5F-4C18-B57F-245A2F5C4725}" type="presOf" srcId="{B701D022-C930-413D-9221-9691AE54450C}" destId="{A75C45DD-8DA1-4E75-82FF-4274450472EA}" srcOrd="0" destOrd="0" presId="urn:microsoft.com/office/officeart/2005/8/layout/hList1"/>
    <dgm:cxn modelId="{616447B6-1136-4F40-AB08-6EFD836522CF}" type="presOf" srcId="{144B131B-F290-4814-99BE-148B2A9E5BA8}" destId="{43748A35-6D0A-42B0-B192-308B7E2967F8}" srcOrd="0" destOrd="0" presId="urn:microsoft.com/office/officeart/2005/8/layout/hList1"/>
    <dgm:cxn modelId="{2200E5B6-96B1-4A61-B2FF-2531F5AF2F83}" type="presOf" srcId="{3830B8F7-F280-44E9-B9F3-D2C1F8DE9AC2}" destId="{5A429869-8D5D-4DA3-97C0-CE58E16F4389}" srcOrd="0" destOrd="0" presId="urn:microsoft.com/office/officeart/2005/8/layout/hList1"/>
    <dgm:cxn modelId="{B610F9B7-B3A1-4CC6-AFB9-3315108D72B2}" srcId="{345103A0-2C36-4617-9142-5922A667C040}" destId="{194198C1-84C4-4297-86C7-A994693FB9DE}" srcOrd="3" destOrd="0" parTransId="{9568BFE4-2571-454E-BF23-256134199713}" sibTransId="{4966AF2A-97D4-4E06-B0D7-73CF52BC1ADE}"/>
    <dgm:cxn modelId="{EB50DEC5-FB51-4CAF-A822-3AA6DADDFEB8}" srcId="{345103A0-2C36-4617-9142-5922A667C040}" destId="{144B131B-F290-4814-99BE-148B2A9E5BA8}" srcOrd="2" destOrd="0" parTransId="{4B0BC4FD-9637-4C0E-9152-947091355DA4}" sibTransId="{7789BE1D-208F-4911-AC4E-88124572BE31}"/>
    <dgm:cxn modelId="{A7E24ED1-F830-49DC-9067-68DCE4A36E79}" srcId="{D26A119F-5D1A-4FFE-9F0B-28ED9ECF75FC}" destId="{5E59DC8D-214B-4B20-8CC1-9C8FEB0D1685}" srcOrd="0" destOrd="0" parTransId="{51DC8B8C-A197-43C9-B5FB-3BB17D146015}" sibTransId="{2C16E066-D5D5-4F3A-8677-22B581C8D975}"/>
    <dgm:cxn modelId="{376A9AF2-1FA7-4802-80A8-1B4B3CC91D03}" srcId="{194198C1-84C4-4297-86C7-A994693FB9DE}" destId="{B701D022-C930-413D-9221-9691AE54450C}" srcOrd="0" destOrd="0" parTransId="{0E0DA8B0-ECFD-4061-AD40-F043076645DD}" sibTransId="{F5F1DB89-61E9-44D2-BCA7-2E7A88B97550}"/>
    <dgm:cxn modelId="{D8562319-FE57-4E42-9395-E793FDB49588}" type="presParOf" srcId="{F0AE8561-3434-4B18-AE9A-D7AF6C44D2D4}" destId="{62B1C5A7-6024-4258-9C52-E3B8B8468C63}" srcOrd="0" destOrd="0" presId="urn:microsoft.com/office/officeart/2005/8/layout/hList1"/>
    <dgm:cxn modelId="{0D65DA5A-51C8-42EC-A394-B19121551575}" type="presParOf" srcId="{62B1C5A7-6024-4258-9C52-E3B8B8468C63}" destId="{F59A3F2D-8B5F-4496-A10A-F83388AB91CD}" srcOrd="0" destOrd="0" presId="urn:microsoft.com/office/officeart/2005/8/layout/hList1"/>
    <dgm:cxn modelId="{99DF9DC6-31EE-47FE-A956-65AC977928C1}" type="presParOf" srcId="{62B1C5A7-6024-4258-9C52-E3B8B8468C63}" destId="{5A429869-8D5D-4DA3-97C0-CE58E16F4389}" srcOrd="1" destOrd="0" presId="urn:microsoft.com/office/officeart/2005/8/layout/hList1"/>
    <dgm:cxn modelId="{E95D2F84-7A40-4C2E-B1D7-63C3B2FBD14E}" type="presParOf" srcId="{F0AE8561-3434-4B18-AE9A-D7AF6C44D2D4}" destId="{1F4D9AD6-B2B7-407A-8706-4FB2C4D0783A}" srcOrd="1" destOrd="0" presId="urn:microsoft.com/office/officeart/2005/8/layout/hList1"/>
    <dgm:cxn modelId="{84880FC5-DFF6-4F15-9667-EEB8CA29AD65}" type="presParOf" srcId="{F0AE8561-3434-4B18-AE9A-D7AF6C44D2D4}" destId="{4CAF47B6-D4B5-42EB-B275-086BBD514F94}" srcOrd="2" destOrd="0" presId="urn:microsoft.com/office/officeart/2005/8/layout/hList1"/>
    <dgm:cxn modelId="{89AA5B96-4359-41C7-A368-9ED000D123D0}" type="presParOf" srcId="{4CAF47B6-D4B5-42EB-B275-086BBD514F94}" destId="{2A169D62-624D-47A0-8ED1-1CC52DB70D6D}" srcOrd="0" destOrd="0" presId="urn:microsoft.com/office/officeart/2005/8/layout/hList1"/>
    <dgm:cxn modelId="{08B1BA21-F4FB-4694-88DF-91BF78550CB7}" type="presParOf" srcId="{4CAF47B6-D4B5-42EB-B275-086BBD514F94}" destId="{0E235EB8-B94A-490A-B727-FD30250DC2BC}" srcOrd="1" destOrd="0" presId="urn:microsoft.com/office/officeart/2005/8/layout/hList1"/>
    <dgm:cxn modelId="{91EC7ACF-EF32-4F91-A21F-F31557EE9247}" type="presParOf" srcId="{F0AE8561-3434-4B18-AE9A-D7AF6C44D2D4}" destId="{3DE8B1D4-03D2-435D-ABBE-6F406D856A8F}" srcOrd="3" destOrd="0" presId="urn:microsoft.com/office/officeart/2005/8/layout/hList1"/>
    <dgm:cxn modelId="{99A364D6-9446-492A-8428-5DF79DF2757F}" type="presParOf" srcId="{F0AE8561-3434-4B18-AE9A-D7AF6C44D2D4}" destId="{B2D589E7-B01B-4E13-A409-1C8FE99502BB}" srcOrd="4" destOrd="0" presId="urn:microsoft.com/office/officeart/2005/8/layout/hList1"/>
    <dgm:cxn modelId="{92B276DF-8860-41EE-AB89-1A77E8D501D1}" type="presParOf" srcId="{B2D589E7-B01B-4E13-A409-1C8FE99502BB}" destId="{43748A35-6D0A-42B0-B192-308B7E2967F8}" srcOrd="0" destOrd="0" presId="urn:microsoft.com/office/officeart/2005/8/layout/hList1"/>
    <dgm:cxn modelId="{D991E0B8-9D2A-4B79-B765-6810FB46E73F}" type="presParOf" srcId="{B2D589E7-B01B-4E13-A409-1C8FE99502BB}" destId="{A1CDB34F-C176-4D33-846E-8CB3B9A8C4CD}" srcOrd="1" destOrd="0" presId="urn:microsoft.com/office/officeart/2005/8/layout/hList1"/>
    <dgm:cxn modelId="{F0D6D327-CA4D-43C3-995F-E5F1BC77A95C}" type="presParOf" srcId="{F0AE8561-3434-4B18-AE9A-D7AF6C44D2D4}" destId="{F85F4AE0-E20A-40C1-84C5-71D30560FA27}" srcOrd="5" destOrd="0" presId="urn:microsoft.com/office/officeart/2005/8/layout/hList1"/>
    <dgm:cxn modelId="{E027AC69-64EE-4DCA-9C23-89435111193E}" type="presParOf" srcId="{F0AE8561-3434-4B18-AE9A-D7AF6C44D2D4}" destId="{94253B8B-49F7-45A6-A991-D180FE6A17FB}" srcOrd="6" destOrd="0" presId="urn:microsoft.com/office/officeart/2005/8/layout/hList1"/>
    <dgm:cxn modelId="{E3B06E77-BE6B-48F1-A371-C9CC6EABCB36}" type="presParOf" srcId="{94253B8B-49F7-45A6-A991-D180FE6A17FB}" destId="{D0BF2CEF-2193-4117-89A3-1FF72E20AC55}" srcOrd="0" destOrd="0" presId="urn:microsoft.com/office/officeart/2005/8/layout/hList1"/>
    <dgm:cxn modelId="{7F48FE26-9800-44E8-BFF5-B9CEC54A054A}" type="presParOf" srcId="{94253B8B-49F7-45A6-A991-D180FE6A17FB}" destId="{A75C45DD-8DA1-4E75-82FF-4274450472EA}" srcOrd="1" destOrd="0" presId="urn:microsoft.com/office/officeart/2005/8/layout/h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0A0A2-142C-4C10-90DB-38A9F66E07B6}">
      <dsp:nvSpPr>
        <dsp:cNvPr id="0" name=""/>
        <dsp:cNvSpPr/>
      </dsp:nvSpPr>
      <dsp:spPr>
        <a:xfrm>
          <a:off x="-4178879" y="-641247"/>
          <a:ext cx="4979284" cy="4979284"/>
        </a:xfrm>
        <a:prstGeom prst="blockArc">
          <a:avLst>
            <a:gd name="adj1" fmla="val 18900000"/>
            <a:gd name="adj2" fmla="val 2700000"/>
            <a:gd name="adj3" fmla="val 434"/>
          </a:avLst>
        </a:prstGeom>
        <a:noFill/>
        <a:ln w="22225" cap="rnd"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0A8CBA4-2738-4B0A-ADC7-1FAEE0792E57}">
      <dsp:nvSpPr>
        <dsp:cNvPr id="0" name=""/>
        <dsp:cNvSpPr/>
      </dsp:nvSpPr>
      <dsp:spPr>
        <a:xfrm>
          <a:off x="419365" y="284209"/>
          <a:ext cx="6049614" cy="568714"/>
        </a:xfrm>
        <a:prstGeom prst="rect">
          <a:avLst/>
        </a:prstGeom>
        <a:solidFill>
          <a:schemeClr val="tx2">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1417"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Phishing - sending emails to large numbers of people asking for sensitive information (such as bank details) or encouraging them to visit a fake website </a:t>
          </a:r>
          <a:endParaRPr lang="en-US" sz="1300" kern="1200" dirty="0"/>
        </a:p>
      </dsp:txBody>
      <dsp:txXfrm>
        <a:off x="419365" y="284209"/>
        <a:ext cx="6049614" cy="568714"/>
      </dsp:txXfrm>
    </dsp:sp>
    <dsp:sp modelId="{34D70608-2E8B-47F9-82E2-2275F704DAF4}">
      <dsp:nvSpPr>
        <dsp:cNvPr id="0" name=""/>
        <dsp:cNvSpPr/>
      </dsp:nvSpPr>
      <dsp:spPr>
        <a:xfrm>
          <a:off x="63919" y="213119"/>
          <a:ext cx="710892" cy="710892"/>
        </a:xfrm>
        <a:prstGeom prst="ellipse">
          <a:avLst/>
        </a:prstGeom>
        <a:solidFill>
          <a:schemeClr val="accent3">
            <a:lumMod val="50000"/>
          </a:schemeClr>
        </a:solidFill>
        <a:ln w="12700"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242E001-82D6-461A-B375-DEF81CA3FF91}">
      <dsp:nvSpPr>
        <dsp:cNvPr id="0" name=""/>
        <dsp:cNvSpPr/>
      </dsp:nvSpPr>
      <dsp:spPr>
        <a:xfrm>
          <a:off x="745422" y="1137428"/>
          <a:ext cx="5723557" cy="568714"/>
        </a:xfrm>
        <a:prstGeom prst="rect">
          <a:avLst/>
        </a:prstGeom>
        <a:solidFill>
          <a:schemeClr val="tx2">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1417"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Water holing - setting up a fake website or compromising a legitimate one in order to exploit visiting users</a:t>
          </a:r>
          <a:endParaRPr lang="en-US" sz="1300" kern="1200" dirty="0"/>
        </a:p>
      </dsp:txBody>
      <dsp:txXfrm>
        <a:off x="745422" y="1137428"/>
        <a:ext cx="5723557" cy="568714"/>
      </dsp:txXfrm>
    </dsp:sp>
    <dsp:sp modelId="{A771E3A8-CDA2-44EA-B979-1F3F6F907FEA}">
      <dsp:nvSpPr>
        <dsp:cNvPr id="0" name=""/>
        <dsp:cNvSpPr/>
      </dsp:nvSpPr>
      <dsp:spPr>
        <a:xfrm>
          <a:off x="389976" y="1066338"/>
          <a:ext cx="710892" cy="710892"/>
        </a:xfrm>
        <a:prstGeom prst="ellipse">
          <a:avLst/>
        </a:prstGeom>
        <a:solidFill>
          <a:schemeClr val="accent3">
            <a:lumMod val="75000"/>
          </a:schemeClr>
        </a:solidFill>
        <a:ln w="12700"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8CC48CA4-F01C-4354-866B-A223B87F4DAD}">
      <dsp:nvSpPr>
        <dsp:cNvPr id="0" name=""/>
        <dsp:cNvSpPr/>
      </dsp:nvSpPr>
      <dsp:spPr>
        <a:xfrm>
          <a:off x="745422" y="1990646"/>
          <a:ext cx="5723557" cy="568714"/>
        </a:xfrm>
        <a:prstGeom prst="rect">
          <a:avLst/>
        </a:prstGeom>
        <a:solidFill>
          <a:schemeClr val="tx2">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1417"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Ransomware - which could include disseminating disk encrypting extortion malware </a:t>
          </a:r>
          <a:endParaRPr lang="en-US" sz="1300" kern="1200" dirty="0"/>
        </a:p>
      </dsp:txBody>
      <dsp:txXfrm>
        <a:off x="745422" y="1990646"/>
        <a:ext cx="5723557" cy="568714"/>
      </dsp:txXfrm>
    </dsp:sp>
    <dsp:sp modelId="{B0CD0277-7F8B-4FFD-BE7A-FC3EC54B263E}">
      <dsp:nvSpPr>
        <dsp:cNvPr id="0" name=""/>
        <dsp:cNvSpPr/>
      </dsp:nvSpPr>
      <dsp:spPr>
        <a:xfrm>
          <a:off x="389976" y="1919557"/>
          <a:ext cx="710892" cy="710892"/>
        </a:xfrm>
        <a:prstGeom prst="ellipse">
          <a:avLst/>
        </a:prstGeom>
        <a:solidFill>
          <a:schemeClr val="accent3"/>
        </a:solidFill>
        <a:ln w="12700"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87DFC31-A82F-40BA-83F4-AB72647CA355}">
      <dsp:nvSpPr>
        <dsp:cNvPr id="0" name=""/>
        <dsp:cNvSpPr/>
      </dsp:nvSpPr>
      <dsp:spPr>
        <a:xfrm>
          <a:off x="419365" y="2843865"/>
          <a:ext cx="6049614" cy="568714"/>
        </a:xfrm>
        <a:prstGeom prst="rect">
          <a:avLst/>
        </a:prstGeom>
        <a:solidFill>
          <a:schemeClr val="tx2">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1417"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Scanning - attacking wide swathes of the Internet at random </a:t>
          </a:r>
          <a:endParaRPr lang="en-US" sz="1300" kern="1200" dirty="0"/>
        </a:p>
      </dsp:txBody>
      <dsp:txXfrm>
        <a:off x="419365" y="2843865"/>
        <a:ext cx="6049614" cy="568714"/>
      </dsp:txXfrm>
    </dsp:sp>
    <dsp:sp modelId="{90C91CD3-CECD-431D-BCC8-7763ACFD6FD3}">
      <dsp:nvSpPr>
        <dsp:cNvPr id="0" name=""/>
        <dsp:cNvSpPr/>
      </dsp:nvSpPr>
      <dsp:spPr>
        <a:xfrm>
          <a:off x="63919" y="2772776"/>
          <a:ext cx="710892" cy="710892"/>
        </a:xfrm>
        <a:prstGeom prst="ellipse">
          <a:avLst/>
        </a:prstGeom>
        <a:solidFill>
          <a:schemeClr val="bg2">
            <a:lumMod val="50000"/>
          </a:schemeClr>
        </a:solidFill>
        <a:ln w="12700"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0A0A2-142C-4C10-90DB-38A9F66E07B6}">
      <dsp:nvSpPr>
        <dsp:cNvPr id="0" name=""/>
        <dsp:cNvSpPr/>
      </dsp:nvSpPr>
      <dsp:spPr>
        <a:xfrm>
          <a:off x="-4178879" y="-641247"/>
          <a:ext cx="4979284" cy="4979284"/>
        </a:xfrm>
        <a:prstGeom prst="blockArc">
          <a:avLst>
            <a:gd name="adj1" fmla="val 18900000"/>
            <a:gd name="adj2" fmla="val 2700000"/>
            <a:gd name="adj3" fmla="val 434"/>
          </a:avLst>
        </a:prstGeom>
        <a:noFill/>
        <a:ln w="22225" cap="rnd"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0A8CBA4-2738-4B0A-ADC7-1FAEE0792E57}">
      <dsp:nvSpPr>
        <dsp:cNvPr id="0" name=""/>
        <dsp:cNvSpPr/>
      </dsp:nvSpPr>
      <dsp:spPr>
        <a:xfrm>
          <a:off x="419365" y="284209"/>
          <a:ext cx="6049614" cy="568714"/>
        </a:xfrm>
        <a:prstGeom prst="rect">
          <a:avLst/>
        </a:prstGeom>
        <a:solidFill>
          <a:schemeClr val="tx2">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1417"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Spear-phishing - sending emails to targeted individuals that could contain an attachment with malicious software, or a link that downloads malicious software </a:t>
          </a:r>
          <a:endParaRPr lang="en-US" sz="1300" kern="1200" dirty="0"/>
        </a:p>
      </dsp:txBody>
      <dsp:txXfrm>
        <a:off x="419365" y="284209"/>
        <a:ext cx="6049614" cy="568714"/>
      </dsp:txXfrm>
    </dsp:sp>
    <dsp:sp modelId="{34D70608-2E8B-47F9-82E2-2275F704DAF4}">
      <dsp:nvSpPr>
        <dsp:cNvPr id="0" name=""/>
        <dsp:cNvSpPr/>
      </dsp:nvSpPr>
      <dsp:spPr>
        <a:xfrm>
          <a:off x="63919" y="213119"/>
          <a:ext cx="710892" cy="710892"/>
        </a:xfrm>
        <a:prstGeom prst="ellipse">
          <a:avLst/>
        </a:prstGeom>
        <a:solidFill>
          <a:schemeClr val="accent3">
            <a:lumMod val="50000"/>
          </a:schemeClr>
        </a:solidFill>
        <a:ln w="12700"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242E001-82D6-461A-B375-DEF81CA3FF91}">
      <dsp:nvSpPr>
        <dsp:cNvPr id="0" name=""/>
        <dsp:cNvSpPr/>
      </dsp:nvSpPr>
      <dsp:spPr>
        <a:xfrm>
          <a:off x="745422" y="1137428"/>
          <a:ext cx="5723557" cy="568714"/>
        </a:xfrm>
        <a:prstGeom prst="rect">
          <a:avLst/>
        </a:prstGeom>
        <a:solidFill>
          <a:schemeClr val="tx2">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1417"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Deploying a botnet - to deliver a DDOS (Distributed Denial of Service) attack </a:t>
          </a:r>
          <a:endParaRPr lang="en-US" sz="1300" kern="1200" dirty="0"/>
        </a:p>
      </dsp:txBody>
      <dsp:txXfrm>
        <a:off x="745422" y="1137428"/>
        <a:ext cx="5723557" cy="568714"/>
      </dsp:txXfrm>
    </dsp:sp>
    <dsp:sp modelId="{A771E3A8-CDA2-44EA-B979-1F3F6F907FEA}">
      <dsp:nvSpPr>
        <dsp:cNvPr id="0" name=""/>
        <dsp:cNvSpPr/>
      </dsp:nvSpPr>
      <dsp:spPr>
        <a:xfrm>
          <a:off x="389976" y="1066338"/>
          <a:ext cx="710892" cy="710892"/>
        </a:xfrm>
        <a:prstGeom prst="ellipse">
          <a:avLst/>
        </a:prstGeom>
        <a:solidFill>
          <a:schemeClr val="accent3">
            <a:lumMod val="75000"/>
          </a:schemeClr>
        </a:solidFill>
        <a:ln w="12700"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8CC48CA4-F01C-4354-866B-A223B87F4DAD}">
      <dsp:nvSpPr>
        <dsp:cNvPr id="0" name=""/>
        <dsp:cNvSpPr/>
      </dsp:nvSpPr>
      <dsp:spPr>
        <a:xfrm>
          <a:off x="745422" y="1990646"/>
          <a:ext cx="5723557" cy="568714"/>
        </a:xfrm>
        <a:prstGeom prst="rect">
          <a:avLst/>
        </a:prstGeom>
        <a:solidFill>
          <a:schemeClr val="tx2">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1417"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Subverting the supply chain - to attack equipment or software being delivered to the organisation</a:t>
          </a:r>
          <a:endParaRPr lang="en-US" sz="1300" kern="1200" dirty="0"/>
        </a:p>
      </dsp:txBody>
      <dsp:txXfrm>
        <a:off x="745422" y="1990646"/>
        <a:ext cx="5723557" cy="568714"/>
      </dsp:txXfrm>
    </dsp:sp>
    <dsp:sp modelId="{B0CD0277-7F8B-4FFD-BE7A-FC3EC54B263E}">
      <dsp:nvSpPr>
        <dsp:cNvPr id="0" name=""/>
        <dsp:cNvSpPr/>
      </dsp:nvSpPr>
      <dsp:spPr>
        <a:xfrm>
          <a:off x="389976" y="1919557"/>
          <a:ext cx="710892" cy="710892"/>
        </a:xfrm>
        <a:prstGeom prst="ellipse">
          <a:avLst/>
        </a:prstGeom>
        <a:solidFill>
          <a:schemeClr val="accent3"/>
        </a:solidFill>
        <a:ln w="12700"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87DFC31-A82F-40BA-83F4-AB72647CA355}">
      <dsp:nvSpPr>
        <dsp:cNvPr id="0" name=""/>
        <dsp:cNvSpPr/>
      </dsp:nvSpPr>
      <dsp:spPr>
        <a:xfrm>
          <a:off x="419365" y="2843865"/>
          <a:ext cx="6049614" cy="568714"/>
        </a:xfrm>
        <a:prstGeom prst="rect">
          <a:avLst/>
        </a:prstGeom>
        <a:solidFill>
          <a:schemeClr val="tx2">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1417"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Vishing- voice phishing by adversial AI.</a:t>
          </a:r>
          <a:endParaRPr lang="en-US" sz="1300" kern="1200" dirty="0"/>
        </a:p>
      </dsp:txBody>
      <dsp:txXfrm>
        <a:off x="419365" y="2843865"/>
        <a:ext cx="6049614" cy="568714"/>
      </dsp:txXfrm>
    </dsp:sp>
    <dsp:sp modelId="{90C91CD3-CECD-431D-BCC8-7763ACFD6FD3}">
      <dsp:nvSpPr>
        <dsp:cNvPr id="0" name=""/>
        <dsp:cNvSpPr/>
      </dsp:nvSpPr>
      <dsp:spPr>
        <a:xfrm>
          <a:off x="63919" y="2772776"/>
          <a:ext cx="710892" cy="710892"/>
        </a:xfrm>
        <a:prstGeom prst="ellipse">
          <a:avLst/>
        </a:prstGeom>
        <a:solidFill>
          <a:schemeClr val="bg2">
            <a:lumMod val="50000"/>
          </a:schemeClr>
        </a:solidFill>
        <a:ln w="12700"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A3F2D-8B5F-4496-A10A-F83388AB91CD}">
      <dsp:nvSpPr>
        <dsp:cNvPr id="0" name=""/>
        <dsp:cNvSpPr/>
      </dsp:nvSpPr>
      <dsp:spPr>
        <a:xfrm>
          <a:off x="3845" y="709227"/>
          <a:ext cx="2312336" cy="924934"/>
        </a:xfrm>
        <a:prstGeom prst="rect">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IN" sz="2800" kern="1200" dirty="0"/>
            <a:t>Survey </a:t>
          </a:r>
          <a:endParaRPr lang="en-US" sz="2800" kern="1200" dirty="0"/>
        </a:p>
      </dsp:txBody>
      <dsp:txXfrm>
        <a:off x="3845" y="709227"/>
        <a:ext cx="2312336" cy="924934"/>
      </dsp:txXfrm>
    </dsp:sp>
    <dsp:sp modelId="{5A429869-8D5D-4DA3-97C0-CE58E16F4389}">
      <dsp:nvSpPr>
        <dsp:cNvPr id="0" name=""/>
        <dsp:cNvSpPr/>
      </dsp:nvSpPr>
      <dsp:spPr>
        <a:xfrm>
          <a:off x="3845" y="1634162"/>
          <a:ext cx="2312336" cy="2810880"/>
        </a:xfrm>
        <a:prstGeom prst="rect">
          <a:avLst/>
        </a:prstGeom>
        <a:solidFill>
          <a:schemeClr val="accent5">
            <a:lumMod val="40000"/>
            <a:lumOff val="60000"/>
            <a:alpha val="90000"/>
          </a:schemeClr>
        </a:solidFill>
        <a:ln w="12700" cap="rnd"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t>Investigating and </a:t>
          </a:r>
          <a:r>
            <a:rPr lang="en-IN" sz="1800" kern="1200" dirty="0" err="1"/>
            <a:t>analyzing</a:t>
          </a:r>
          <a:r>
            <a:rPr lang="en-IN" sz="1800" kern="1200" dirty="0"/>
            <a:t> available information about the target in order to identify potential vulnerabilities </a:t>
          </a:r>
          <a:endParaRPr lang="en-US" sz="1800" kern="1200" dirty="0"/>
        </a:p>
      </dsp:txBody>
      <dsp:txXfrm>
        <a:off x="3845" y="1634162"/>
        <a:ext cx="2312336" cy="2810880"/>
      </dsp:txXfrm>
    </dsp:sp>
    <dsp:sp modelId="{2A169D62-624D-47A0-8ED1-1CC52DB70D6D}">
      <dsp:nvSpPr>
        <dsp:cNvPr id="0" name=""/>
        <dsp:cNvSpPr/>
      </dsp:nvSpPr>
      <dsp:spPr>
        <a:xfrm>
          <a:off x="2639908" y="709227"/>
          <a:ext cx="2312336" cy="924934"/>
        </a:xfrm>
        <a:prstGeom prst="rect">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IN" sz="2800" kern="1200" dirty="0"/>
            <a:t>Delivery</a:t>
          </a:r>
          <a:endParaRPr lang="en-US" sz="2800" kern="1200" dirty="0"/>
        </a:p>
      </dsp:txBody>
      <dsp:txXfrm>
        <a:off x="2639908" y="709227"/>
        <a:ext cx="2312336" cy="924934"/>
      </dsp:txXfrm>
    </dsp:sp>
    <dsp:sp modelId="{0E235EB8-B94A-490A-B727-FD30250DC2BC}">
      <dsp:nvSpPr>
        <dsp:cNvPr id="0" name=""/>
        <dsp:cNvSpPr/>
      </dsp:nvSpPr>
      <dsp:spPr>
        <a:xfrm>
          <a:off x="2639908" y="1634162"/>
          <a:ext cx="2312336" cy="2810880"/>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t>Getting to the point in a system where a vulnerability can be exploited </a:t>
          </a:r>
          <a:endParaRPr lang="en-US" sz="1800" kern="1200" dirty="0"/>
        </a:p>
      </dsp:txBody>
      <dsp:txXfrm>
        <a:off x="2639908" y="1634162"/>
        <a:ext cx="2312336" cy="2810880"/>
      </dsp:txXfrm>
    </dsp:sp>
    <dsp:sp modelId="{43748A35-6D0A-42B0-B192-308B7E2967F8}">
      <dsp:nvSpPr>
        <dsp:cNvPr id="0" name=""/>
        <dsp:cNvSpPr/>
      </dsp:nvSpPr>
      <dsp:spPr>
        <a:xfrm>
          <a:off x="5275972" y="709227"/>
          <a:ext cx="2312336" cy="924934"/>
        </a:xfrm>
        <a:prstGeom prst="rect">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IN" sz="2800" kern="1200" dirty="0"/>
            <a:t>Breach</a:t>
          </a:r>
          <a:endParaRPr lang="en-US" sz="2800" kern="1200" dirty="0"/>
        </a:p>
      </dsp:txBody>
      <dsp:txXfrm>
        <a:off x="5275972" y="709227"/>
        <a:ext cx="2312336" cy="924934"/>
      </dsp:txXfrm>
    </dsp:sp>
    <dsp:sp modelId="{A1CDB34F-C176-4D33-846E-8CB3B9A8C4CD}">
      <dsp:nvSpPr>
        <dsp:cNvPr id="0" name=""/>
        <dsp:cNvSpPr/>
      </dsp:nvSpPr>
      <dsp:spPr>
        <a:xfrm>
          <a:off x="5275972" y="1634162"/>
          <a:ext cx="2312336" cy="2810880"/>
        </a:xfrm>
        <a:prstGeom prst="rect">
          <a:avLst/>
        </a:prstGeom>
        <a:solidFill>
          <a:schemeClr val="accent5">
            <a:lumMod val="40000"/>
            <a:lumOff val="60000"/>
            <a:alpha val="90000"/>
          </a:schemeClr>
        </a:solidFill>
        <a:ln w="12700" cap="rnd"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t>Exploiting the vulnerability/vulnerabilities to gain some form of unauthorised access</a:t>
          </a:r>
          <a:endParaRPr lang="en-US" sz="1800" kern="1200" dirty="0"/>
        </a:p>
      </dsp:txBody>
      <dsp:txXfrm>
        <a:off x="5275972" y="1634162"/>
        <a:ext cx="2312336" cy="2810880"/>
      </dsp:txXfrm>
    </dsp:sp>
    <dsp:sp modelId="{D0BF2CEF-2193-4117-89A3-1FF72E20AC55}">
      <dsp:nvSpPr>
        <dsp:cNvPr id="0" name=""/>
        <dsp:cNvSpPr/>
      </dsp:nvSpPr>
      <dsp:spPr>
        <a:xfrm>
          <a:off x="7912035" y="709227"/>
          <a:ext cx="2312336" cy="924934"/>
        </a:xfrm>
        <a:prstGeom prst="rect">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IN" sz="2800" kern="1200"/>
            <a:t>Affect </a:t>
          </a:r>
          <a:endParaRPr lang="en-US" sz="2800" kern="1200" dirty="0"/>
        </a:p>
      </dsp:txBody>
      <dsp:txXfrm>
        <a:off x="7912035" y="709227"/>
        <a:ext cx="2312336" cy="924934"/>
      </dsp:txXfrm>
    </dsp:sp>
    <dsp:sp modelId="{A75C45DD-8DA1-4E75-82FF-4274450472EA}">
      <dsp:nvSpPr>
        <dsp:cNvPr id="0" name=""/>
        <dsp:cNvSpPr/>
      </dsp:nvSpPr>
      <dsp:spPr>
        <a:xfrm>
          <a:off x="7912035" y="1634162"/>
          <a:ext cx="2312336" cy="2810880"/>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t>Carrying out activities within a system that achieve the attacker’s goal</a:t>
          </a:r>
          <a:br>
            <a:rPr lang="en-IN" sz="1800" kern="1200" dirty="0"/>
          </a:br>
          <a:endParaRPr lang="en-US" sz="1800" kern="1200" dirty="0"/>
        </a:p>
      </dsp:txBody>
      <dsp:txXfrm>
        <a:off x="7912035" y="1634162"/>
        <a:ext cx="2312336" cy="281088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6/16/2023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6/16/2023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6/16/2023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6/16/2023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6/16/2023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varonis.com/blog/cybersecurity%20statistics/" TargetMode="External"/><Relationship Id="rId2" Type="http://schemas.openxmlformats.org/officeDocument/2006/relationships/hyperlink" Target="http://news.utexas.edu/2013/07/29/ut-austin-researchers-successfully-spoof-a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hindustantimes.com/" TargetMode="External"/><Relationship Id="rId2" Type="http://schemas.openxmlformats.org/officeDocument/2006/relationships/hyperlink" Target="https://www.facebook.com/mohitgaba/videos/336172004191265/"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IN" sz="2800" b="1" dirty="0"/>
              <a:t>ENHANCING CYBER SECURITY AWARENESS IN MARINE INDUSTRY</a:t>
            </a:r>
            <a:br>
              <a:rPr lang="en-US" sz="2800" dirty="0"/>
            </a:br>
            <a:endParaRPr lang="en-US" sz="2800" dirty="0"/>
          </a:p>
        </p:txBody>
      </p:sp>
      <p:sp>
        <p:nvSpPr>
          <p:cNvPr id="3" name="Subtitle 2"/>
          <p:cNvSpPr>
            <a:spLocks noGrp="1"/>
          </p:cNvSpPr>
          <p:nvPr>
            <p:ph type="subTitle" idx="1"/>
          </p:nvPr>
        </p:nvSpPr>
        <p:spPr/>
        <p:txBody>
          <a:bodyPr/>
          <a:lstStyle/>
          <a:p>
            <a:r>
              <a:rPr lang="en-US" dirty="0"/>
              <a:t>PRESENTATION BY: Mihir Chandra</a:t>
            </a:r>
          </a:p>
        </p:txBody>
      </p:sp>
      <p:pic>
        <p:nvPicPr>
          <p:cNvPr id="1026" name="Picture 2" descr="CARGO SHIP boat transport wallpaper | 3673x2449 | 458194 | WallpaperUP"/>
          <p:cNvPicPr>
            <a:picLocks noChangeAspect="1" noChangeArrowheads="1"/>
          </p:cNvPicPr>
          <p:nvPr/>
        </p:nvPicPr>
        <p:blipFill>
          <a:blip r:embed="rId2">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rcRect/>
          <a:stretch>
            <a:fillRect/>
          </a:stretch>
        </p:blipFill>
        <p:spPr bwMode="auto">
          <a:xfrm>
            <a:off x="2669908" y="2952205"/>
            <a:ext cx="6816114" cy="3579223"/>
          </a:xfrm>
          <a:prstGeom prst="rect">
            <a:avLst/>
          </a:prstGeom>
          <a:noFill/>
          <a:effectLst>
            <a:innerShdw blurRad="114300">
              <a:prstClr val="black"/>
            </a:innerShdw>
            <a:softEdge rad="63500"/>
          </a:effectLst>
          <a:extLst>
            <a:ext uri="{909E8E84-426E-40DD-AFC4-6F175D3DCCD1}">
              <a14:hiddenFill xmlns:a14="http://schemas.microsoft.com/office/drawing/2010/main">
                <a:solidFill>
                  <a:srgbClr val="FFFFFF"/>
                </a:solidFill>
              </a14:hiddenFill>
            </a:ext>
          </a:extLst>
        </p:spPr>
      </p:pic>
      <p:pic>
        <p:nvPicPr>
          <p:cNvPr id="1030" name="Picture 6" descr="cyber-security-icon-home | Neov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651" y="4036422"/>
            <a:ext cx="2539778" cy="143647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34" name="Picture 10" descr="Cyber security icon Royalty Free Vector Image - VectorStock"/>
          <p:cNvPicPr>
            <a:picLocks noChangeAspect="1" noChangeArrowheads="1"/>
          </p:cNvPicPr>
          <p:nvPr/>
        </p:nvPicPr>
        <p:blipFill rotWithShape="1">
          <a:blip r:embed="rId5">
            <a:extLst>
              <a:ext uri="{28A0092B-C50C-407E-A947-70E740481C1C}">
                <a14:useLocalDpi xmlns:a14="http://schemas.microsoft.com/office/drawing/2010/main" val="0"/>
              </a:ext>
            </a:extLst>
          </a:blip>
          <a:srcRect b="8002"/>
          <a:stretch/>
        </p:blipFill>
        <p:spPr bwMode="auto">
          <a:xfrm>
            <a:off x="9244781" y="4036422"/>
            <a:ext cx="1496054" cy="14107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852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444136" y="1869242"/>
            <a:ext cx="11166672" cy="4922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ircular Arrow 11"/>
          <p:cNvSpPr/>
          <p:nvPr/>
        </p:nvSpPr>
        <p:spPr>
          <a:xfrm rot="9873100">
            <a:off x="-2269109" y="1895582"/>
            <a:ext cx="13848133" cy="3703919"/>
          </a:xfrm>
          <a:prstGeom prst="circularArrow">
            <a:avLst>
              <a:gd name="adj1" fmla="val 14830"/>
              <a:gd name="adj2" fmla="val 1317196"/>
              <a:gd name="adj3" fmla="val 19768896"/>
              <a:gd name="adj4" fmla="val 10960888"/>
              <a:gd name="adj5" fmla="val 24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a:t>Tech Enablers of cyber security</a:t>
            </a:r>
          </a:p>
        </p:txBody>
      </p:sp>
      <p:sp>
        <p:nvSpPr>
          <p:cNvPr id="4" name="Teardrop 3"/>
          <p:cNvSpPr/>
          <p:nvPr/>
        </p:nvSpPr>
        <p:spPr>
          <a:xfrm>
            <a:off x="561702" y="4470567"/>
            <a:ext cx="1776548" cy="1685108"/>
          </a:xfrm>
          <a:prstGeom prst="teardrop">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Extending the use of Security Analytics for understanding and detecting risk level of vulnerabilities</a:t>
            </a:r>
          </a:p>
        </p:txBody>
      </p:sp>
      <p:sp>
        <p:nvSpPr>
          <p:cNvPr id="5" name="Teardrop 4"/>
          <p:cNvSpPr/>
          <p:nvPr/>
        </p:nvSpPr>
        <p:spPr>
          <a:xfrm>
            <a:off x="2823894" y="4009742"/>
            <a:ext cx="1776548" cy="1685108"/>
          </a:xfrm>
          <a:prstGeom prst="teardrop">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t>Improving the performance of own security policy by removal of unnecessary data</a:t>
            </a:r>
            <a:endParaRPr lang="en-US" sz="1200" dirty="0"/>
          </a:p>
        </p:txBody>
      </p:sp>
      <p:sp>
        <p:nvSpPr>
          <p:cNvPr id="6" name="Teardrop 5"/>
          <p:cNvSpPr/>
          <p:nvPr/>
        </p:nvSpPr>
        <p:spPr>
          <a:xfrm>
            <a:off x="5207726" y="3380183"/>
            <a:ext cx="1776548" cy="1685108"/>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t>Feature Extraction and Selection</a:t>
            </a:r>
            <a:endParaRPr lang="en-US" sz="1200" dirty="0"/>
          </a:p>
        </p:txBody>
      </p:sp>
      <p:sp>
        <p:nvSpPr>
          <p:cNvPr id="7" name="Teardrop 6"/>
          <p:cNvSpPr/>
          <p:nvPr/>
        </p:nvSpPr>
        <p:spPr>
          <a:xfrm>
            <a:off x="7578495" y="2537629"/>
            <a:ext cx="1776548" cy="1685108"/>
          </a:xfrm>
          <a:prstGeom prst="teardrop">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solidFill>
                  <a:schemeClr val="tx1"/>
                </a:solidFill>
              </a:rPr>
              <a:t>Data cut off &amp; Parallel processing </a:t>
            </a:r>
            <a:endParaRPr lang="en-US" sz="1200" dirty="0">
              <a:solidFill>
                <a:schemeClr val="tx1"/>
              </a:solidFill>
            </a:endParaRPr>
          </a:p>
        </p:txBody>
      </p:sp>
      <p:sp>
        <p:nvSpPr>
          <p:cNvPr id="8" name="Teardrop 7"/>
          <p:cNvSpPr/>
          <p:nvPr/>
        </p:nvSpPr>
        <p:spPr>
          <a:xfrm>
            <a:off x="9744500" y="1781137"/>
            <a:ext cx="1776548" cy="1685108"/>
          </a:xfrm>
          <a:prstGeom prst="teardrop">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solidFill>
                  <a:schemeClr val="tx1"/>
                </a:solidFill>
              </a:rPr>
              <a:t>Machine Learning and Deep Learning Algorithms</a:t>
            </a:r>
            <a:endParaRPr lang="en-US" sz="1200" dirty="0">
              <a:solidFill>
                <a:schemeClr val="tx1"/>
              </a:solidFill>
            </a:endParaRPr>
          </a:p>
        </p:txBody>
      </p:sp>
      <p:sp>
        <p:nvSpPr>
          <p:cNvPr id="13" name="Oval 12"/>
          <p:cNvSpPr/>
          <p:nvPr/>
        </p:nvSpPr>
        <p:spPr>
          <a:xfrm>
            <a:off x="444136" y="6219091"/>
            <a:ext cx="679269" cy="61431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4" name="Oval 13"/>
          <p:cNvSpPr/>
          <p:nvPr/>
        </p:nvSpPr>
        <p:spPr>
          <a:xfrm>
            <a:off x="2865399" y="3101252"/>
            <a:ext cx="679269" cy="61431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15" name="Oval 14"/>
          <p:cNvSpPr/>
          <p:nvPr/>
        </p:nvSpPr>
        <p:spPr>
          <a:xfrm>
            <a:off x="9675225" y="3740205"/>
            <a:ext cx="679269" cy="61431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16" name="Oval 15"/>
          <p:cNvSpPr/>
          <p:nvPr/>
        </p:nvSpPr>
        <p:spPr>
          <a:xfrm>
            <a:off x="7592858" y="1910807"/>
            <a:ext cx="679269" cy="61431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7" name="Oval 16"/>
          <p:cNvSpPr/>
          <p:nvPr/>
        </p:nvSpPr>
        <p:spPr>
          <a:xfrm>
            <a:off x="5218495" y="5333257"/>
            <a:ext cx="679269" cy="61431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cxnSp>
        <p:nvCxnSpPr>
          <p:cNvPr id="19" name="Straight Connector 18"/>
          <p:cNvCxnSpPr>
            <a:stCxn id="4" idx="4"/>
            <a:endCxn id="13" idx="1"/>
          </p:cNvCxnSpPr>
          <p:nvPr/>
        </p:nvCxnSpPr>
        <p:spPr>
          <a:xfrm flipH="1">
            <a:off x="543613" y="5313121"/>
            <a:ext cx="18089" cy="995934"/>
          </a:xfrm>
          <a:prstGeom prst="line">
            <a:avLst/>
          </a:prstGeom>
          <a:ln w="190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5" idx="4"/>
          </p:cNvCxnSpPr>
          <p:nvPr/>
        </p:nvCxnSpPr>
        <p:spPr>
          <a:xfrm flipH="1">
            <a:off x="2823894" y="3511775"/>
            <a:ext cx="59595" cy="1340521"/>
          </a:xfrm>
          <a:prstGeom prst="line">
            <a:avLst/>
          </a:prstGeom>
          <a:ln w="190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7" idx="2"/>
          </p:cNvCxnSpPr>
          <p:nvPr/>
        </p:nvCxnSpPr>
        <p:spPr>
          <a:xfrm flipH="1">
            <a:off x="5218495" y="4390080"/>
            <a:ext cx="18090" cy="1250335"/>
          </a:xfrm>
          <a:prstGeom prst="line">
            <a:avLst/>
          </a:prstGeom>
          <a:ln w="190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78495" y="2291469"/>
            <a:ext cx="13063" cy="1220306"/>
          </a:xfrm>
          <a:prstGeom prst="line">
            <a:avLst/>
          </a:prstGeom>
          <a:ln w="190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8" idx="4"/>
            <a:endCxn id="15" idx="2"/>
          </p:cNvCxnSpPr>
          <p:nvPr/>
        </p:nvCxnSpPr>
        <p:spPr>
          <a:xfrm flipH="1">
            <a:off x="9675225" y="2623691"/>
            <a:ext cx="69275" cy="1423672"/>
          </a:xfrm>
          <a:prstGeom prst="line">
            <a:avLst/>
          </a:prstGeom>
          <a:ln w="190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873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truggle to Make Diesel-Guzzling Cargo Ships Greener - IEEE ..."/>
          <p:cNvPicPr>
            <a:picLocks noChangeAspect="1" noChangeArrowheads="1"/>
          </p:cNvPicPr>
          <p:nvPr/>
        </p:nvPicPr>
        <p:blipFill>
          <a:blip r:embed="rId2">
            <a:extLst>
              <a:ext uri="{BEBA8EAE-BF5A-486C-A8C5-ECC9F3942E4B}">
                <a14:imgProps xmlns:a14="http://schemas.microsoft.com/office/drawing/2010/main">
                  <a14:imgLayer r:embed="rId3">
                    <a14:imgEffect>
                      <a14:artisticBlur radius="8"/>
                    </a14:imgEffect>
                  </a14:imgLayer>
                </a14:imgProps>
              </a:ext>
              <a:ext uri="{28A0092B-C50C-407E-A947-70E740481C1C}">
                <a14:useLocalDpi xmlns:a14="http://schemas.microsoft.com/office/drawing/2010/main" val="0"/>
              </a:ext>
            </a:extLst>
          </a:blip>
          <a:srcRect/>
          <a:stretch>
            <a:fillRect/>
          </a:stretch>
        </p:blipFill>
        <p:spPr bwMode="auto">
          <a:xfrm>
            <a:off x="413656" y="1842655"/>
            <a:ext cx="11364685" cy="5015346"/>
          </a:xfrm>
          <a:prstGeom prst="rect">
            <a:avLst/>
          </a:prstGeom>
          <a:solidFill>
            <a:schemeClr val="accent5">
              <a:lumMod val="40000"/>
              <a:lumOff val="60000"/>
              <a:alpha val="77000"/>
            </a:schemeClr>
          </a:solidFill>
        </p:spPr>
      </p:pic>
      <p:sp>
        <p:nvSpPr>
          <p:cNvPr id="2" name="Title 1"/>
          <p:cNvSpPr>
            <a:spLocks noGrp="1"/>
          </p:cNvSpPr>
          <p:nvPr>
            <p:ph type="title"/>
          </p:nvPr>
        </p:nvSpPr>
        <p:spPr/>
        <p:txBody>
          <a:bodyPr/>
          <a:lstStyle/>
          <a:p>
            <a:r>
              <a:rPr lang="en-US" dirty="0"/>
              <a:t>LITERATURE REVIEW</a:t>
            </a:r>
          </a:p>
        </p:txBody>
      </p:sp>
      <p:sp>
        <p:nvSpPr>
          <p:cNvPr id="3" name="Content Placeholder 2"/>
          <p:cNvSpPr>
            <a:spLocks noGrp="1"/>
          </p:cNvSpPr>
          <p:nvPr>
            <p:ph idx="1"/>
          </p:nvPr>
        </p:nvSpPr>
        <p:spPr>
          <a:xfrm>
            <a:off x="581192" y="1995056"/>
            <a:ext cx="11029615" cy="3963504"/>
          </a:xfrm>
          <a:solidFill>
            <a:srgbClr val="BFD8F3">
              <a:alpha val="58824"/>
            </a:srgbClr>
          </a:solidFill>
          <a:ln>
            <a:noFill/>
          </a:ln>
          <a:effectLst>
            <a:outerShdw blurRad="50800" dist="38100" dir="16200000" rotWithShape="0">
              <a:prstClr val="black">
                <a:alpha val="40000"/>
              </a:prstClr>
            </a:outerShdw>
          </a:effectLst>
        </p:spPr>
        <p:txBody>
          <a:bodyPr>
            <a:normAutofit fontScale="92500" lnSpcReduction="10000"/>
          </a:bodyPr>
          <a:lstStyle/>
          <a:p>
            <a:r>
              <a:rPr lang="en-IN" b="1" dirty="0">
                <a:solidFill>
                  <a:schemeClr val="accent6">
                    <a:lumMod val="50000"/>
                  </a:schemeClr>
                </a:solidFill>
              </a:rPr>
              <a:t>Marine Security professionals have additional resources to defend vulnerable networks and data from cyber attackers -  combine the strength of artificial intelligence (AI) with cybersecurity. </a:t>
            </a:r>
          </a:p>
          <a:p>
            <a:r>
              <a:rPr lang="en-IN" b="1" dirty="0">
                <a:solidFill>
                  <a:schemeClr val="accent6">
                    <a:lumMod val="50000"/>
                  </a:schemeClr>
                </a:solidFill>
              </a:rPr>
              <a:t>According to a report published by </a:t>
            </a:r>
            <a:r>
              <a:rPr lang="en-IN" b="1" i="1" dirty="0">
                <a:solidFill>
                  <a:schemeClr val="accent6">
                    <a:lumMod val="50000"/>
                  </a:schemeClr>
                </a:solidFill>
              </a:rPr>
              <a:t>Capgemini</a:t>
            </a:r>
            <a:r>
              <a:rPr lang="en-IN" b="1" dirty="0">
                <a:solidFill>
                  <a:schemeClr val="accent6">
                    <a:lumMod val="50000"/>
                  </a:schemeClr>
                </a:solidFill>
              </a:rPr>
              <a:t>, about 42% of the companies studied had seen a rise in security incidents through time-sensitive applications.</a:t>
            </a:r>
          </a:p>
          <a:p>
            <a:r>
              <a:rPr lang="en-IN" b="1" dirty="0">
                <a:solidFill>
                  <a:schemeClr val="accent6">
                    <a:lumMod val="50000"/>
                  </a:schemeClr>
                </a:solidFill>
              </a:rPr>
              <a:t>Digital ship newsletter and ‘gcaptain’ article of 11</a:t>
            </a:r>
            <a:r>
              <a:rPr lang="en-IN" b="1" baseline="30000" dirty="0">
                <a:solidFill>
                  <a:schemeClr val="accent6">
                    <a:lumMod val="50000"/>
                  </a:schemeClr>
                </a:solidFill>
              </a:rPr>
              <a:t>th</a:t>
            </a:r>
            <a:r>
              <a:rPr lang="en-IN" b="1" dirty="0">
                <a:solidFill>
                  <a:schemeClr val="accent6">
                    <a:lumMod val="50000"/>
                  </a:schemeClr>
                </a:solidFill>
              </a:rPr>
              <a:t> March 2020 has shown through Digital container shipping association’s publication named as DCSA cyber security implementation guide, the best practices –manageable task based approach towards meeting IMO resolution¹ MSC.428(98) implementation schedule for January 2021.</a:t>
            </a:r>
            <a:endParaRPr lang="en-US" b="1" dirty="0">
              <a:solidFill>
                <a:schemeClr val="accent6">
                  <a:lumMod val="50000"/>
                </a:schemeClr>
              </a:solidFill>
            </a:endParaRPr>
          </a:p>
          <a:p>
            <a:r>
              <a:rPr lang="en-IN" b="1" dirty="0">
                <a:solidFill>
                  <a:schemeClr val="accent6">
                    <a:lumMod val="50000"/>
                  </a:schemeClr>
                </a:solidFill>
              </a:rPr>
              <a:t>An article by H.A. Boyes suggests that 37% of data breaches were attributed to malicious and criminal acts. The remainder were split between system glitches (29%) and human factors (error/negligence) at 35%. </a:t>
            </a:r>
          </a:p>
          <a:p>
            <a:r>
              <a:rPr lang="en-IN" b="1" dirty="0">
                <a:solidFill>
                  <a:schemeClr val="accent6">
                    <a:lumMod val="50000"/>
                  </a:schemeClr>
                </a:solidFill>
              </a:rPr>
              <a:t>In 2017, on June 27, AP Moller-Maersk⁸ confirmed that the group was hit as part of global cyber-attack named ‘PETYA’, affecting multiple sites and select business units. The cost to company for recovery was about 200 to 300 million USD.</a:t>
            </a:r>
            <a:endParaRPr lang="en-US" b="1" dirty="0">
              <a:solidFill>
                <a:schemeClr val="accent6">
                  <a:lumMod val="50000"/>
                </a:schemeClr>
              </a:solidFill>
            </a:endParaRPr>
          </a:p>
        </p:txBody>
      </p:sp>
    </p:spTree>
    <p:extLst>
      <p:ext uri="{BB962C8B-B14F-4D97-AF65-F5344CB8AC3E}">
        <p14:creationId xmlns:p14="http://schemas.microsoft.com/office/powerpoint/2010/main" val="1822450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solidFill>
            <a:schemeClr val="accent4">
              <a:lumMod val="20000"/>
              <a:lumOff val="80000"/>
            </a:schemeClr>
          </a:solidFill>
        </p:spPr>
        <p:txBody>
          <a:bodyPr>
            <a:normAutofit fontScale="70000" lnSpcReduction="20000"/>
          </a:bodyPr>
          <a:lstStyle/>
          <a:p>
            <a:pPr marL="0" indent="0">
              <a:buNone/>
            </a:pPr>
            <a:endParaRPr lang="en-US" dirty="0"/>
          </a:p>
          <a:p>
            <a:pPr lvl="0"/>
            <a:r>
              <a:rPr lang="en-IN" dirty="0"/>
              <a:t>IMO resolution MSC.428(98) –Maritime cyber risk management in SMS.</a:t>
            </a:r>
            <a:endParaRPr lang="en-US" dirty="0"/>
          </a:p>
          <a:p>
            <a:pPr lvl="0"/>
            <a:r>
              <a:rPr lang="en-IN" dirty="0"/>
              <a:t>Bhardwaj; (2018). Technology integration in shipping –potentials and challenges.ISBN:978-81-933569-6-8. ISF Institute of research and education, Mumbai.</a:t>
            </a:r>
            <a:endParaRPr lang="en-US" dirty="0"/>
          </a:p>
          <a:p>
            <a:pPr lvl="0"/>
            <a:r>
              <a:rPr lang="en-IN" dirty="0" err="1"/>
              <a:t>UTNews</a:t>
            </a:r>
            <a:r>
              <a:rPr lang="en-IN" dirty="0"/>
              <a:t>. </a:t>
            </a:r>
            <a:r>
              <a:rPr lang="en-IN" u="sng" dirty="0">
                <a:hlinkClick r:id="rId2"/>
              </a:rPr>
              <a:t>http://news.utexas.edu/2013/07/29/ut-austin-researchers-successfully-spoof-an</a:t>
            </a:r>
            <a:r>
              <a:rPr lang="en-IN" dirty="0"/>
              <a:t> 80-million-yacht at sea.</a:t>
            </a:r>
            <a:endParaRPr lang="en-US" dirty="0"/>
          </a:p>
          <a:p>
            <a:pPr lvl="0"/>
            <a:r>
              <a:rPr lang="en-IN" dirty="0"/>
              <a:t>BIMCO. The guidelines on cybersecurity on board ships,2017</a:t>
            </a:r>
            <a:endParaRPr lang="en-US" dirty="0"/>
          </a:p>
          <a:p>
            <a:pPr lvl="0"/>
            <a:r>
              <a:rPr lang="en-IN" dirty="0"/>
              <a:t>IHS </a:t>
            </a:r>
            <a:r>
              <a:rPr lang="en-IN" dirty="0" err="1"/>
              <a:t>fairplay</a:t>
            </a:r>
            <a:r>
              <a:rPr lang="en-IN" dirty="0"/>
              <a:t>, Maritime cyber security survey 2016</a:t>
            </a:r>
            <a:endParaRPr lang="en-US" dirty="0"/>
          </a:p>
          <a:p>
            <a:pPr lvl="0"/>
            <a:r>
              <a:rPr lang="en-IN" dirty="0"/>
              <a:t>Hugh McDowell. </a:t>
            </a:r>
            <a:r>
              <a:rPr lang="en-IN" dirty="0" err="1"/>
              <a:t>Munin</a:t>
            </a:r>
            <a:r>
              <a:rPr lang="en-IN" dirty="0"/>
              <a:t> D 9.3: Quantitative Assessment 2015</a:t>
            </a:r>
            <a:endParaRPr lang="en-US" dirty="0"/>
          </a:p>
          <a:p>
            <a:pPr lvl="0"/>
            <a:r>
              <a:rPr lang="en-IN" dirty="0" err="1"/>
              <a:t>Laguvardou.S</a:t>
            </a:r>
            <a:r>
              <a:rPr lang="en-IN" dirty="0"/>
              <a:t>. ‘Maritime cyber security concepts, problems and models, DTU Management engineering, University of Denmark</a:t>
            </a:r>
            <a:endParaRPr lang="en-US" dirty="0"/>
          </a:p>
          <a:p>
            <a:pPr lvl="0"/>
            <a:r>
              <a:rPr lang="en-IN" dirty="0"/>
              <a:t>MAERSK.AP Moller A/S (22756214)2017</a:t>
            </a:r>
            <a:endParaRPr lang="en-US" dirty="0"/>
          </a:p>
          <a:p>
            <a:pPr lvl="0"/>
            <a:r>
              <a:rPr lang="en-IN" u="sng" dirty="0">
                <a:hlinkClick r:id="rId3"/>
              </a:rPr>
              <a:t>http://www.varonis.com/blog/cybersecurity statistics/</a:t>
            </a:r>
            <a:endParaRPr lang="en-US" dirty="0"/>
          </a:p>
          <a:p>
            <a:pPr lvl="0"/>
            <a:r>
              <a:rPr lang="en-IN" dirty="0" err="1"/>
              <a:t>Boyce,H.A</a:t>
            </a:r>
            <a:r>
              <a:rPr lang="en-IN" dirty="0"/>
              <a:t>. , Resilience, security and risk in transport,2013,pp.56-63,The Institution of engineering and technology,Stevenge,UK,ISSN-2041-5923</a:t>
            </a:r>
            <a:endParaRPr lang="en-US" dirty="0"/>
          </a:p>
          <a:p>
            <a:pPr lvl="0"/>
            <a:r>
              <a:rPr lang="en-IN" dirty="0"/>
              <a:t>Thesslstore.com/blog/AI-in-cyber-security-the </a:t>
            </a:r>
            <a:r>
              <a:rPr lang="en-IN" dirty="0" err="1"/>
              <a:t>savior</a:t>
            </a:r>
            <a:endParaRPr lang="en-US" dirty="0"/>
          </a:p>
          <a:p>
            <a:pPr lvl="0"/>
            <a:r>
              <a:rPr lang="en-IN" dirty="0"/>
              <a:t>National institute of standards and technology, US Department of commerce.</a:t>
            </a:r>
            <a:endParaRPr lang="en-US" dirty="0"/>
          </a:p>
        </p:txBody>
      </p:sp>
    </p:spTree>
    <p:extLst>
      <p:ext uri="{BB962C8B-B14F-4D97-AF65-F5344CB8AC3E}">
        <p14:creationId xmlns:p14="http://schemas.microsoft.com/office/powerpoint/2010/main" val="4244246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HIKE IN CYBER CRIMES DURING CORONA TIMES</a:t>
            </a:r>
          </a:p>
        </p:txBody>
      </p:sp>
      <p:sp>
        <p:nvSpPr>
          <p:cNvPr id="4" name="Content Placeholder 3"/>
          <p:cNvSpPr>
            <a:spLocks noGrp="1"/>
          </p:cNvSpPr>
          <p:nvPr>
            <p:ph idx="1"/>
          </p:nvPr>
        </p:nvSpPr>
        <p:spPr/>
        <p:txBody>
          <a:bodyPr>
            <a:noAutofit/>
          </a:bodyPr>
          <a:lstStyle/>
          <a:p>
            <a:r>
              <a:rPr lang="en-US" sz="2400" dirty="0"/>
              <a:t>In the name of OLX-QR code indulgence of  a fake identity of cyber fleecing through Google pay in August 2020 </a:t>
            </a:r>
          </a:p>
          <a:p>
            <a:r>
              <a:rPr lang="en-US" sz="2400" dirty="0"/>
              <a:t>Another case </a:t>
            </a:r>
            <a:r>
              <a:rPr lang="en-US" sz="2400" dirty="0">
                <a:hlinkClick r:id="rId2"/>
              </a:rPr>
              <a:t>https://www.facebook.com/mohitgaba/videos/336172004191265/</a:t>
            </a:r>
            <a:endParaRPr lang="en-US" sz="2400" dirty="0"/>
          </a:p>
          <a:p>
            <a:r>
              <a:rPr lang="en-US" sz="2400" dirty="0"/>
              <a:t>GST superintendent duped of INR 1.91 lac in KYC fraud in Mumbai- </a:t>
            </a:r>
            <a:r>
              <a:rPr lang="en-US" sz="2400" dirty="0">
                <a:hlinkClick r:id="rId3"/>
              </a:rPr>
              <a:t>www.hindustantimes.com</a:t>
            </a:r>
            <a:endParaRPr lang="en-US" sz="2400" dirty="0"/>
          </a:p>
          <a:p>
            <a:r>
              <a:rPr lang="en-US" sz="2400" dirty="0" err="1"/>
              <a:t>Wfh</a:t>
            </a:r>
            <a:r>
              <a:rPr lang="en-US" sz="2400" dirty="0"/>
              <a:t> has been more vulnerable as PC’s are open to threat comparatively to LAN or organizational unique set-ups.</a:t>
            </a:r>
          </a:p>
          <a:p>
            <a:r>
              <a:rPr lang="en-US" sz="2400" dirty="0"/>
              <a:t>So </a:t>
            </a:r>
            <a:r>
              <a:rPr lang="en-US" sz="2400" dirty="0" err="1"/>
              <a:t>Govt</a:t>
            </a:r>
            <a:r>
              <a:rPr lang="en-US" sz="2400" dirty="0"/>
              <a:t>, MHA advisory to take home for all netizens ,If any cyber frauds are </a:t>
            </a:r>
            <a:r>
              <a:rPr lang="en-US" sz="2400"/>
              <a:t>met with —complaint </a:t>
            </a:r>
            <a:r>
              <a:rPr lang="en-US" sz="2400" dirty="0"/>
              <a:t>at  https://www.cybercrime.gov.in</a:t>
            </a:r>
          </a:p>
        </p:txBody>
      </p:sp>
    </p:spTree>
    <p:extLst>
      <p:ext uri="{BB962C8B-B14F-4D97-AF65-F5344CB8AC3E}">
        <p14:creationId xmlns:p14="http://schemas.microsoft.com/office/powerpoint/2010/main" val="4157491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4000" dirty="0"/>
              <a:t>TAKE CARE OF YOUR HEALTH AND CYBER HEALTH—GO FOR PHYSICAL IMMUNITY AND INVEST IN  CYBER-IMMUNITY RESOURCES FOR OVERALL WELL BEING.</a:t>
            </a:r>
          </a:p>
        </p:txBody>
      </p:sp>
    </p:spTree>
    <p:extLst>
      <p:ext uri="{BB962C8B-B14F-4D97-AF65-F5344CB8AC3E}">
        <p14:creationId xmlns:p14="http://schemas.microsoft.com/office/powerpoint/2010/main" val="2089937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345" y="2180496"/>
            <a:ext cx="11277600" cy="3678303"/>
          </a:xfrm>
        </p:spPr>
        <p:txBody>
          <a:bodyPr>
            <a:normAutofit/>
          </a:bodyPr>
          <a:lstStyle/>
          <a:p>
            <a:pPr marL="0" indent="0" algn="ctr">
              <a:buNone/>
            </a:pPr>
            <a:r>
              <a:rPr lang="en-US" sz="6600" dirty="0"/>
              <a:t>THANK YOU</a:t>
            </a:r>
          </a:p>
        </p:txBody>
      </p:sp>
    </p:spTree>
    <p:extLst>
      <p:ext uri="{BB962C8B-B14F-4D97-AF65-F5344CB8AC3E}">
        <p14:creationId xmlns:p14="http://schemas.microsoft.com/office/powerpoint/2010/main" val="2621408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Scope</a:t>
            </a:r>
          </a:p>
        </p:txBody>
      </p:sp>
      <p:sp>
        <p:nvSpPr>
          <p:cNvPr id="4" name="Rounded Rectangle 3"/>
          <p:cNvSpPr/>
          <p:nvPr/>
        </p:nvSpPr>
        <p:spPr>
          <a:xfrm>
            <a:off x="3383281" y="2220682"/>
            <a:ext cx="8227527" cy="82296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bg1"/>
                </a:solidFill>
              </a:rPr>
              <a:t>Cyber security is the combination of stakeholders, policies, processes and technologies to protect cyber assets of any industry.</a:t>
            </a:r>
            <a:endParaRPr lang="en-US" dirty="0">
              <a:solidFill>
                <a:schemeClr val="bg1"/>
              </a:solidFill>
            </a:endParaRPr>
          </a:p>
        </p:txBody>
      </p:sp>
      <p:sp>
        <p:nvSpPr>
          <p:cNvPr id="5" name="TextBox 4"/>
          <p:cNvSpPr txBox="1"/>
          <p:nvPr/>
        </p:nvSpPr>
        <p:spPr>
          <a:xfrm>
            <a:off x="777137" y="2447496"/>
            <a:ext cx="2919653"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solidFill>
                  <a:schemeClr val="bg1"/>
                </a:solidFill>
              </a:rPr>
              <a:t>WHAT is Cyber Security</a:t>
            </a:r>
          </a:p>
        </p:txBody>
      </p:sp>
      <p:sp>
        <p:nvSpPr>
          <p:cNvPr id="10" name="Rounded Rectangle 9"/>
          <p:cNvSpPr/>
          <p:nvPr/>
        </p:nvSpPr>
        <p:spPr>
          <a:xfrm>
            <a:off x="8083834" y="5005249"/>
            <a:ext cx="3526974" cy="127145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To establish guidelines for operators on how to assess their ship’s operations &amp; put in place necessary procedures and actions to maintain the security of cyber systems for marine industry. </a:t>
            </a:r>
          </a:p>
        </p:txBody>
      </p:sp>
      <p:sp>
        <p:nvSpPr>
          <p:cNvPr id="12" name="Rounded Rectangle 11"/>
          <p:cNvSpPr/>
          <p:nvPr/>
        </p:nvSpPr>
        <p:spPr>
          <a:xfrm>
            <a:off x="3435533" y="3557638"/>
            <a:ext cx="8227527" cy="82296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rPr>
              <a:t>Growing use of big data, smart ships, and IOT, is now increasing and therefore the amount of information are getting accessed by attackers of cyberspace. Hence the threats of unauthorised access or malicious attacks to ships systems and networks get greatly heightened</a:t>
            </a:r>
            <a:endParaRPr lang="en-US" sz="1400" dirty="0">
              <a:solidFill>
                <a:schemeClr val="bg1"/>
              </a:solidFill>
            </a:endParaRPr>
          </a:p>
        </p:txBody>
      </p:sp>
      <p:sp>
        <p:nvSpPr>
          <p:cNvPr id="13" name="Rounded Rectangle 12"/>
          <p:cNvSpPr/>
          <p:nvPr/>
        </p:nvSpPr>
        <p:spPr>
          <a:xfrm>
            <a:off x="3500845" y="5025037"/>
            <a:ext cx="3526974" cy="127145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rPr>
              <a:t>The aim of this paper is to develop understanding and awareness of key aspects of cyber security – identify threats, identify vulnerabilities, assess risk exposure, develop protection &amp; detection measures &amp; establish contingency plans. </a:t>
            </a:r>
            <a:endParaRPr lang="en-US" sz="1400" dirty="0">
              <a:solidFill>
                <a:schemeClr val="bg1"/>
              </a:solidFill>
            </a:endParaRPr>
          </a:p>
        </p:txBody>
      </p:sp>
      <p:sp>
        <p:nvSpPr>
          <p:cNvPr id="14" name="Rounded Rectangle 13"/>
          <p:cNvSpPr/>
          <p:nvPr/>
        </p:nvSpPr>
        <p:spPr>
          <a:xfrm>
            <a:off x="737943" y="4454236"/>
            <a:ext cx="2789028" cy="51399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IN" sz="1400" i="1" dirty="0">
                <a:solidFill>
                  <a:prstClr val="white"/>
                </a:solidFill>
              </a:rPr>
              <a:t>On average, hackers attack 2244 times a day (University of Maryland)</a:t>
            </a:r>
            <a:br>
              <a:rPr lang="en-IN" sz="1400" i="1" dirty="0">
                <a:solidFill>
                  <a:prstClr val="white"/>
                </a:solidFill>
              </a:rPr>
            </a:br>
            <a:endParaRPr lang="en-US" sz="1400" dirty="0">
              <a:solidFill>
                <a:prstClr val="white"/>
              </a:solidFill>
            </a:endParaRPr>
          </a:p>
        </p:txBody>
      </p:sp>
      <p:cxnSp>
        <p:nvCxnSpPr>
          <p:cNvPr id="16" name="Straight Connector 15"/>
          <p:cNvCxnSpPr>
            <a:stCxn id="6" idx="2"/>
            <a:endCxn id="14" idx="0"/>
          </p:cNvCxnSpPr>
          <p:nvPr/>
        </p:nvCxnSpPr>
        <p:spPr>
          <a:xfrm>
            <a:off x="2067143" y="4172602"/>
            <a:ext cx="65314" cy="281634"/>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024744" y="4341015"/>
            <a:ext cx="222068" cy="182888"/>
          </a:xfrm>
          <a:prstGeom prst="ellipse">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7316" y="3803270"/>
            <a:ext cx="2919653"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solidFill>
                  <a:schemeClr val="bg1"/>
                </a:solidFill>
              </a:rPr>
              <a:t>WHY is it Important</a:t>
            </a:r>
          </a:p>
        </p:txBody>
      </p:sp>
      <p:pic>
        <p:nvPicPr>
          <p:cNvPr id="17" name="Picture 2" descr="Cyber Security Solid Web Icons Stock Vector - Illustration of ..."/>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799" t="17409" r="50632" b="68386"/>
          <a:stretch/>
        </p:blipFill>
        <p:spPr bwMode="auto">
          <a:xfrm>
            <a:off x="412750" y="2377646"/>
            <a:ext cx="579924" cy="52251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descr="Cyber Security Solid Web Icons Stock Vector - Illustration of ..."/>
          <p:cNvPicPr>
            <a:picLocks noChangeAspect="1" noChangeArrowheads="1"/>
          </p:cNvPicPr>
          <p:nvPr/>
        </p:nvPicPr>
        <p:blipFill rotWithShape="1">
          <a:blip r:embed="rId2">
            <a:extLst>
              <a:ext uri="{28A0092B-C50C-407E-A947-70E740481C1C}">
                <a14:useLocalDpi xmlns:a14="http://schemas.microsoft.com/office/drawing/2010/main" val="0"/>
              </a:ext>
            </a:extLst>
          </a:blip>
          <a:srcRect l="1375" t="76377" r="80326" b="10366"/>
          <a:stretch/>
        </p:blipFill>
        <p:spPr bwMode="auto">
          <a:xfrm>
            <a:off x="412751" y="3725349"/>
            <a:ext cx="579924" cy="5160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5694" y="5456308"/>
            <a:ext cx="2919653"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solidFill>
                  <a:schemeClr val="bg1"/>
                </a:solidFill>
              </a:rPr>
              <a:t>Scope of the Paper</a:t>
            </a:r>
          </a:p>
        </p:txBody>
      </p:sp>
      <p:sp>
        <p:nvSpPr>
          <p:cNvPr id="11" name="Left-Right Arrow 10"/>
          <p:cNvSpPr/>
          <p:nvPr/>
        </p:nvSpPr>
        <p:spPr>
          <a:xfrm>
            <a:off x="6910253" y="5364866"/>
            <a:ext cx="1371600" cy="591793"/>
          </a:xfrm>
          <a:prstGeom prst="leftRightArrow">
            <a:avLst/>
          </a:prstGeom>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yber Security Solid Web Icons Stock Vector - Illustration of ..."/>
          <p:cNvPicPr>
            <a:picLocks noChangeAspect="1" noChangeArrowheads="1"/>
          </p:cNvPicPr>
          <p:nvPr/>
        </p:nvPicPr>
        <p:blipFill rotWithShape="1">
          <a:blip r:embed="rId2">
            <a:extLst>
              <a:ext uri="{28A0092B-C50C-407E-A947-70E740481C1C}">
                <a14:useLocalDpi xmlns:a14="http://schemas.microsoft.com/office/drawing/2010/main" val="0"/>
              </a:ext>
            </a:extLst>
          </a:blip>
          <a:srcRect l="19932" t="77583" r="66409" b="11570"/>
          <a:stretch/>
        </p:blipFill>
        <p:spPr bwMode="auto">
          <a:xfrm>
            <a:off x="425813" y="5364865"/>
            <a:ext cx="579924" cy="59179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793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threat is real</a:t>
            </a:r>
          </a:p>
        </p:txBody>
      </p:sp>
      <p:sp>
        <p:nvSpPr>
          <p:cNvPr id="5" name="Rounded Rectangle 4"/>
          <p:cNvSpPr/>
          <p:nvPr/>
        </p:nvSpPr>
        <p:spPr>
          <a:xfrm>
            <a:off x="5381896" y="3828066"/>
            <a:ext cx="3209861" cy="1488868"/>
          </a:xfrm>
          <a:prstGeom prst="roundRect">
            <a:avLst/>
          </a:prstGeom>
          <a:gradFill flip="none" rotWithShape="1">
            <a:gsLst>
              <a:gs pos="0">
                <a:schemeClr val="accent1">
                  <a:lumMod val="90000"/>
                  <a:lumOff val="10000"/>
                  <a:shade val="30000"/>
                  <a:satMod val="115000"/>
                </a:schemeClr>
              </a:gs>
              <a:gs pos="50000">
                <a:schemeClr val="accent1">
                  <a:lumMod val="90000"/>
                  <a:lumOff val="10000"/>
                  <a:shade val="67500"/>
                  <a:satMod val="115000"/>
                </a:schemeClr>
              </a:gs>
              <a:gs pos="100000">
                <a:schemeClr val="accent1">
                  <a:lumMod val="90000"/>
                  <a:lumOff val="10000"/>
                  <a:shade val="100000"/>
                  <a:satMod val="115000"/>
                </a:schemeClr>
              </a:gs>
            </a:gsLst>
            <a:path path="circle">
              <a:fillToRect l="50000" t="50000" r="50000" b="50000"/>
            </a:path>
            <a:tileRect/>
          </a:gradFill>
          <a:ln>
            <a:noFill/>
          </a:ln>
          <a:effectLst>
            <a:outerShdw blurRad="38100" dist="25400" dir="5400000" rotWithShape="0">
              <a:srgbClr val="000000">
                <a:alpha val="5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t>Ships can be exposed to interference from one of the many electronic navigation devices i.e. The Global Positioning System which can cause serious trouble to the ship owners </a:t>
            </a:r>
          </a:p>
        </p:txBody>
      </p:sp>
      <p:sp>
        <p:nvSpPr>
          <p:cNvPr id="6" name="Oval 5"/>
          <p:cNvSpPr/>
          <p:nvPr/>
        </p:nvSpPr>
        <p:spPr>
          <a:xfrm>
            <a:off x="9483228" y="2727958"/>
            <a:ext cx="2109198" cy="1339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The crash rate can increase to 70%</a:t>
            </a:r>
          </a:p>
        </p:txBody>
      </p:sp>
      <p:sp>
        <p:nvSpPr>
          <p:cNvPr id="7" name="Oval 6"/>
          <p:cNvSpPr/>
          <p:nvPr/>
        </p:nvSpPr>
        <p:spPr>
          <a:xfrm>
            <a:off x="9483228" y="3935594"/>
            <a:ext cx="2109198" cy="1339981"/>
          </a:xfrm>
          <a:prstGeom prst="ellipse">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Can be bugged with viruses in cargo work or in sensitive and seamless documentation</a:t>
            </a:r>
          </a:p>
        </p:txBody>
      </p:sp>
      <p:sp>
        <p:nvSpPr>
          <p:cNvPr id="8" name="Oval 7"/>
          <p:cNvSpPr/>
          <p:nvPr/>
        </p:nvSpPr>
        <p:spPr>
          <a:xfrm>
            <a:off x="9483228" y="5178385"/>
            <a:ext cx="2127580" cy="1339981"/>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Can be bugged with viruses in the propulsion units of engine room or in  machines </a:t>
            </a:r>
          </a:p>
        </p:txBody>
      </p:sp>
      <p:cxnSp>
        <p:nvCxnSpPr>
          <p:cNvPr id="10" name="Curved Connector 9"/>
          <p:cNvCxnSpPr>
            <a:stCxn id="5" idx="3"/>
            <a:endCxn id="6" idx="2"/>
          </p:cNvCxnSpPr>
          <p:nvPr/>
        </p:nvCxnSpPr>
        <p:spPr>
          <a:xfrm flipV="1">
            <a:off x="8591757" y="3397948"/>
            <a:ext cx="891471" cy="117455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a:endCxn id="7" idx="2"/>
          </p:cNvCxnSpPr>
          <p:nvPr/>
        </p:nvCxnSpPr>
        <p:spPr>
          <a:xfrm>
            <a:off x="8591757" y="4572500"/>
            <a:ext cx="891471" cy="33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5" idx="3"/>
            <a:endCxn id="8" idx="2"/>
          </p:cNvCxnSpPr>
          <p:nvPr/>
        </p:nvCxnSpPr>
        <p:spPr>
          <a:xfrm>
            <a:off x="8591757" y="4572500"/>
            <a:ext cx="891471" cy="127587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707572" y="3488709"/>
            <a:ext cx="2495006" cy="2233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t>In cyber security terms, </a:t>
            </a:r>
            <a:r>
              <a:rPr lang="en-IN" sz="1200" b="1" dirty="0"/>
              <a:t>Risk</a:t>
            </a:r>
            <a:r>
              <a:rPr lang="en-IN" sz="1200" dirty="0"/>
              <a:t> is the potential for a threat (a person or thing that is likely to cause damage) to exploit a vulnerability (a flaw, feature or user error) that may result in </a:t>
            </a:r>
            <a:r>
              <a:rPr lang="en-US" sz="1200" dirty="0"/>
              <a:t>some form of negative impact (National cyber security center UK,NCSC)</a:t>
            </a:r>
            <a:r>
              <a:rPr lang="en-IN" sz="1200" dirty="0"/>
              <a:t> </a:t>
            </a:r>
            <a:endParaRPr lang="en-US" sz="1200" dirty="0"/>
          </a:p>
        </p:txBody>
      </p:sp>
      <p:sp>
        <p:nvSpPr>
          <p:cNvPr id="57" name="Rounded Rectangle 56"/>
          <p:cNvSpPr/>
          <p:nvPr/>
        </p:nvSpPr>
        <p:spPr>
          <a:xfrm>
            <a:off x="707572" y="1985385"/>
            <a:ext cx="10776856" cy="470263"/>
          </a:xfrm>
          <a:prstGeom prst="roundRect">
            <a:avLst/>
          </a:prstGeom>
          <a:solidFill>
            <a:schemeClr val="tx2">
              <a:lumMod val="60000"/>
              <a:lumOff val="40000"/>
            </a:schemeClr>
          </a:solidFill>
          <a:ln>
            <a:solidFill>
              <a:schemeClr val="accent2">
                <a:lumMod val="75000"/>
              </a:schemeClr>
            </a:solidFill>
            <a:prstDash val="dash"/>
          </a:ln>
        </p:spPr>
        <p:style>
          <a:lnRef idx="0">
            <a:schemeClr val="accent1"/>
          </a:lnRef>
          <a:fillRef idx="3">
            <a:schemeClr val="accent1"/>
          </a:fillRef>
          <a:effectRef idx="3">
            <a:schemeClr val="accent1"/>
          </a:effectRef>
          <a:fontRef idx="minor">
            <a:schemeClr val="lt1"/>
          </a:fontRef>
        </p:style>
        <p:txBody>
          <a:bodyPr rtlCol="0" anchor="ctr"/>
          <a:lstStyle/>
          <a:p>
            <a:pPr algn="ctr"/>
            <a:r>
              <a:rPr lang="en-IN" i="1" dirty="0"/>
              <a:t>Cybercriminals can hack any network in the world- all thanks to the technology of digitalization!</a:t>
            </a:r>
            <a:endParaRPr lang="en-US" i="1" dirty="0"/>
          </a:p>
        </p:txBody>
      </p:sp>
      <p:sp>
        <p:nvSpPr>
          <p:cNvPr id="60" name="Rectangle 59"/>
          <p:cNvSpPr/>
          <p:nvPr/>
        </p:nvSpPr>
        <p:spPr>
          <a:xfrm>
            <a:off x="707572" y="3071061"/>
            <a:ext cx="2495006" cy="41764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Definition of “Risk”</a:t>
            </a:r>
          </a:p>
        </p:txBody>
      </p:sp>
      <p:sp>
        <p:nvSpPr>
          <p:cNvPr id="59" name="Pentagon 58"/>
          <p:cNvSpPr/>
          <p:nvPr/>
        </p:nvSpPr>
        <p:spPr>
          <a:xfrm>
            <a:off x="3056710" y="4324055"/>
            <a:ext cx="2534194" cy="496889"/>
          </a:xfrm>
          <a:prstGeom prst="homePlat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Risks in Shipping Industry</a:t>
            </a:r>
          </a:p>
        </p:txBody>
      </p:sp>
      <p:pic>
        <p:nvPicPr>
          <p:cNvPr id="16" name="Picture 15" descr="Cybersecurity Vector Design. Lock Symbol Illustration. Security ..."/>
          <p:cNvPicPr>
            <a:picLocks noChangeAspect="1" noChangeArrowheads="1"/>
          </p:cNvPicPr>
          <p:nvPr/>
        </p:nvPicPr>
        <p:blipFill rotWithShape="1">
          <a:blip r:embed="rId2">
            <a:extLst>
              <a:ext uri="{28A0092B-C50C-407E-A947-70E740481C1C}">
                <a14:useLocalDpi xmlns:a14="http://schemas.microsoft.com/office/drawing/2010/main" val="0"/>
              </a:ext>
            </a:extLst>
          </a:blip>
          <a:srcRect l="7326" t="8706" r="5755" b="20586"/>
          <a:stretch/>
        </p:blipFill>
        <p:spPr bwMode="auto">
          <a:xfrm>
            <a:off x="1343141" y="2000414"/>
            <a:ext cx="611934" cy="43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38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5 Cyber Security Icons by creativevip on Envato Elements"/>
          <p:cNvPicPr>
            <a:picLocks noChangeAspect="1" noChangeArrowheads="1"/>
          </p:cNvPicPr>
          <p:nvPr/>
        </p:nvPicPr>
        <p:blipFill>
          <a:blip r:embed="rId2">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431074" y="1841863"/>
            <a:ext cx="11312435" cy="485938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338945" y="2743200"/>
            <a:ext cx="5514110" cy="2808514"/>
          </a:xfrm>
          <a:prstGeom prst="roundRect">
            <a:avLst/>
          </a:prstGeom>
          <a:solidFill>
            <a:schemeClr val="accent6">
              <a:lumMod val="40000"/>
              <a:lumOff val="60000"/>
            </a:schemeClr>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581191" y="1041790"/>
            <a:ext cx="11029616" cy="1013800"/>
          </a:xfrm>
        </p:spPr>
        <p:txBody>
          <a:bodyPr anchor="ctr"/>
          <a:lstStyle/>
          <a:p>
            <a:r>
              <a:rPr lang="en-IN" dirty="0" err="1"/>
              <a:t>ObJective</a:t>
            </a:r>
            <a:br>
              <a:rPr lang="en-IN" dirty="0"/>
            </a:br>
            <a:endParaRPr lang="en-US" dirty="0"/>
          </a:p>
        </p:txBody>
      </p:sp>
      <p:sp>
        <p:nvSpPr>
          <p:cNvPr id="3" name="Content Placeholder 2"/>
          <p:cNvSpPr>
            <a:spLocks noGrp="1"/>
          </p:cNvSpPr>
          <p:nvPr>
            <p:ph idx="1"/>
          </p:nvPr>
        </p:nvSpPr>
        <p:spPr>
          <a:xfrm>
            <a:off x="3532909" y="2805280"/>
            <a:ext cx="5173487" cy="3190569"/>
          </a:xfrm>
        </p:spPr>
        <p:txBody>
          <a:bodyPr>
            <a:noAutofit/>
          </a:bodyPr>
          <a:lstStyle/>
          <a:p>
            <a:pPr marL="0" indent="0" algn="ctr">
              <a:buNone/>
            </a:pPr>
            <a:r>
              <a:rPr lang="en-IN" b="1" dirty="0">
                <a:solidFill>
                  <a:schemeClr val="accent1"/>
                </a:solidFill>
              </a:rPr>
              <a:t>To find out the factors which become a part for awareness and mitigation drive of cyber risk, threat, vulnerabilities in hindsight, at hand and as a foresight to be prepared for treading in uncharted terrains of new possibilities in shipping industry.</a:t>
            </a:r>
            <a:endParaRPr lang="en-US" dirty="0">
              <a:solidFill>
                <a:schemeClr val="accent1"/>
              </a:solidFill>
            </a:endParaRPr>
          </a:p>
          <a:p>
            <a:pPr algn="ctr"/>
            <a:endParaRPr lang="en-US" sz="2000" dirty="0">
              <a:solidFill>
                <a:schemeClr val="accent1"/>
              </a:solidFill>
            </a:endParaRPr>
          </a:p>
        </p:txBody>
      </p:sp>
    </p:spTree>
    <p:extLst>
      <p:ext uri="{BB962C8B-B14F-4D97-AF65-F5344CB8AC3E}">
        <p14:creationId xmlns:p14="http://schemas.microsoft.com/office/powerpoint/2010/main" val="3372996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CYBER ATTACK</a:t>
            </a:r>
          </a:p>
        </p:txBody>
      </p:sp>
      <p:graphicFrame>
        <p:nvGraphicFramePr>
          <p:cNvPr id="4" name="Diagram 3"/>
          <p:cNvGraphicFramePr/>
          <p:nvPr>
            <p:extLst>
              <p:ext uri="{D42A27DB-BD31-4B8C-83A1-F6EECF244321}">
                <p14:modId xmlns:p14="http://schemas.microsoft.com/office/powerpoint/2010/main" val="3666611982"/>
              </p:ext>
            </p:extLst>
          </p:nvPr>
        </p:nvGraphicFramePr>
        <p:xfrm>
          <a:off x="4480562" y="2272936"/>
          <a:ext cx="6518367" cy="3696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p:cNvSpPr/>
          <p:nvPr/>
        </p:nvSpPr>
        <p:spPr>
          <a:xfrm>
            <a:off x="764178" y="2560327"/>
            <a:ext cx="2625634" cy="2547257"/>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solidFill>
              </a:rPr>
              <a:t>Untargeted</a:t>
            </a:r>
          </a:p>
          <a:p>
            <a:r>
              <a:rPr lang="en-US" b="1" dirty="0">
                <a:solidFill>
                  <a:schemeClr val="bg2"/>
                </a:solidFill>
              </a:rPr>
              <a:t>    Attacks</a:t>
            </a:r>
          </a:p>
        </p:txBody>
      </p:sp>
      <p:sp>
        <p:nvSpPr>
          <p:cNvPr id="6" name="Oval 5"/>
          <p:cNvSpPr/>
          <p:nvPr/>
        </p:nvSpPr>
        <p:spPr>
          <a:xfrm>
            <a:off x="2416633" y="3056713"/>
            <a:ext cx="2442754" cy="250806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For ships, untargeted attacks are one where a company or ship’s system and data are one of many potential targets</a:t>
            </a:r>
          </a:p>
        </p:txBody>
      </p:sp>
      <p:pic>
        <p:nvPicPr>
          <p:cNvPr id="8" name="Picture 4" descr="Cyber Security Icons Vol.2 | Free PSD Template | PSD Repo"/>
          <p:cNvPicPr>
            <a:picLocks noChangeAspect="1" noChangeArrowheads="1"/>
          </p:cNvPicPr>
          <p:nvPr/>
        </p:nvPicPr>
        <p:blipFill rotWithShape="1">
          <a:blip r:embed="rId7">
            <a:extLst>
              <a:ext uri="{28A0092B-C50C-407E-A947-70E740481C1C}">
                <a14:useLocalDpi xmlns:a14="http://schemas.microsoft.com/office/drawing/2010/main" val="0"/>
              </a:ext>
            </a:extLst>
          </a:blip>
          <a:srcRect l="11714" t="18417" r="73933" b="60136"/>
          <a:stretch/>
        </p:blipFill>
        <p:spPr bwMode="auto">
          <a:xfrm>
            <a:off x="1751873" y="2468880"/>
            <a:ext cx="681462" cy="58783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Cyber Security Icons Vol.2 | Free PSD Template | PSD Repo"/>
          <p:cNvPicPr>
            <a:picLocks noChangeAspect="1" noChangeArrowheads="1"/>
          </p:cNvPicPr>
          <p:nvPr/>
        </p:nvPicPr>
        <p:blipFill rotWithShape="1">
          <a:blip r:embed="rId7">
            <a:extLst>
              <a:ext uri="{28A0092B-C50C-407E-A947-70E740481C1C}">
                <a14:useLocalDpi xmlns:a14="http://schemas.microsoft.com/office/drawing/2010/main" val="0"/>
              </a:ext>
            </a:extLst>
          </a:blip>
          <a:srcRect l="73828" t="61641" r="12313" b="20541"/>
          <a:stretch/>
        </p:blipFill>
        <p:spPr bwMode="auto">
          <a:xfrm>
            <a:off x="1751873" y="4709163"/>
            <a:ext cx="650243" cy="6270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7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CYBER ATTACK</a:t>
            </a:r>
          </a:p>
        </p:txBody>
      </p:sp>
      <p:graphicFrame>
        <p:nvGraphicFramePr>
          <p:cNvPr id="4" name="Diagram 3"/>
          <p:cNvGraphicFramePr/>
          <p:nvPr>
            <p:extLst>
              <p:ext uri="{D42A27DB-BD31-4B8C-83A1-F6EECF244321}">
                <p14:modId xmlns:p14="http://schemas.microsoft.com/office/powerpoint/2010/main" val="2474396675"/>
              </p:ext>
            </p:extLst>
          </p:nvPr>
        </p:nvGraphicFramePr>
        <p:xfrm>
          <a:off x="4480560" y="2272936"/>
          <a:ext cx="6518367" cy="3696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val 7"/>
          <p:cNvSpPr/>
          <p:nvPr/>
        </p:nvSpPr>
        <p:spPr>
          <a:xfrm>
            <a:off x="724987" y="2534201"/>
            <a:ext cx="2625634" cy="2547257"/>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solidFill>
              </a:rPr>
              <a:t>    Targeted</a:t>
            </a:r>
          </a:p>
          <a:p>
            <a:r>
              <a:rPr lang="en-US" b="1" dirty="0">
                <a:solidFill>
                  <a:schemeClr val="bg2"/>
                </a:solidFill>
              </a:rPr>
              <a:t>    Attacks</a:t>
            </a:r>
          </a:p>
        </p:txBody>
      </p:sp>
      <p:sp>
        <p:nvSpPr>
          <p:cNvPr id="9" name="Oval 8"/>
          <p:cNvSpPr/>
          <p:nvPr/>
        </p:nvSpPr>
        <p:spPr>
          <a:xfrm>
            <a:off x="2377442" y="3030587"/>
            <a:ext cx="2442754" cy="250806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a:p>
            <a:pPr algn="ctr"/>
            <a:r>
              <a:rPr lang="en-US" sz="1100" b="1" dirty="0">
                <a:solidFill>
                  <a:schemeClr val="tx1"/>
                </a:solidFill>
              </a:rPr>
              <a:t>In a targeted attack, your organisation is singled out because the attacker has a specific interest in your business, or has been paid to target you. For ships targeted attacks are like the system or data being intended targets.</a:t>
            </a:r>
          </a:p>
        </p:txBody>
      </p:sp>
      <p:pic>
        <p:nvPicPr>
          <p:cNvPr id="6" name="Picture 4" descr="Cyber Security Icons Vol.2 | Free PSD Template | PSD Repo"/>
          <p:cNvPicPr>
            <a:picLocks noChangeAspect="1" noChangeArrowheads="1"/>
          </p:cNvPicPr>
          <p:nvPr/>
        </p:nvPicPr>
        <p:blipFill rotWithShape="1">
          <a:blip r:embed="rId7">
            <a:extLst>
              <a:ext uri="{28A0092B-C50C-407E-A947-70E740481C1C}">
                <a14:useLocalDpi xmlns:a14="http://schemas.microsoft.com/office/drawing/2010/main" val="0"/>
              </a:ext>
            </a:extLst>
          </a:blip>
          <a:srcRect l="72591" t="20396" r="12561" b="61786"/>
          <a:stretch/>
        </p:blipFill>
        <p:spPr bwMode="auto">
          <a:xfrm>
            <a:off x="1756951" y="2419905"/>
            <a:ext cx="620491" cy="55844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Cyber Security Icons Vol.2 | Free PSD Template | PSD Repo"/>
          <p:cNvPicPr>
            <a:picLocks noChangeAspect="1" noChangeArrowheads="1"/>
          </p:cNvPicPr>
          <p:nvPr/>
        </p:nvPicPr>
        <p:blipFill rotWithShape="1">
          <a:blip r:embed="rId7">
            <a:extLst>
              <a:ext uri="{28A0092B-C50C-407E-A947-70E740481C1C}">
                <a14:useLocalDpi xmlns:a14="http://schemas.microsoft.com/office/drawing/2010/main" val="0"/>
              </a:ext>
            </a:extLst>
          </a:blip>
          <a:srcRect l="58980" t="18747" r="28647" b="63435"/>
          <a:stretch/>
        </p:blipFill>
        <p:spPr bwMode="auto">
          <a:xfrm>
            <a:off x="1734092" y="4735298"/>
            <a:ext cx="607424" cy="5747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251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TARGETED ATTACKS </a:t>
            </a:r>
          </a:p>
        </p:txBody>
      </p:sp>
      <p:sp>
        <p:nvSpPr>
          <p:cNvPr id="3" name="Content Placeholder 2"/>
          <p:cNvSpPr>
            <a:spLocks noGrp="1"/>
          </p:cNvSpPr>
          <p:nvPr>
            <p:ph idx="1"/>
          </p:nvPr>
        </p:nvSpPr>
        <p:spPr>
          <a:xfrm>
            <a:off x="581192" y="1972492"/>
            <a:ext cx="11029615" cy="666206"/>
          </a:xfrm>
          <a:solidFill>
            <a:schemeClr val="bg2"/>
          </a:solidFill>
          <a:ln>
            <a:solidFill>
              <a:schemeClr val="accent2"/>
            </a:solidFill>
            <a:prstDash val="dash"/>
          </a:ln>
        </p:spPr>
        <p:txBody>
          <a:bodyPr>
            <a:normAutofit/>
          </a:bodyPr>
          <a:lstStyle/>
          <a:p>
            <a:pPr marL="0" indent="0">
              <a:buNone/>
            </a:pPr>
            <a:r>
              <a:rPr lang="en-IN" sz="1600" i="1" dirty="0"/>
              <a:t>A targeted attack is often more damaging than an un-targeted one because it has been specifically tailored to attack your systems, processes or personnel, in the office and sometimes at home. </a:t>
            </a:r>
            <a:endParaRPr lang="en-US" sz="1600" i="1" dirty="0"/>
          </a:p>
        </p:txBody>
      </p:sp>
      <p:sp>
        <p:nvSpPr>
          <p:cNvPr id="5" name="TextBox 4"/>
          <p:cNvSpPr txBox="1"/>
          <p:nvPr/>
        </p:nvSpPr>
        <p:spPr>
          <a:xfrm>
            <a:off x="555065" y="2886891"/>
            <a:ext cx="11029615" cy="369332"/>
          </a:xfrm>
          <a:prstGeom prst="rect">
            <a:avLst/>
          </a:prstGeom>
          <a:solidFill>
            <a:srgbClr val="993366"/>
          </a:solidFill>
        </p:spPr>
        <p:txBody>
          <a:bodyPr wrap="square" rtlCol="0">
            <a:spAutoFit/>
          </a:bodyPr>
          <a:lstStyle/>
          <a:p>
            <a:pPr algn="ctr"/>
            <a:r>
              <a:rPr lang="en-US" dirty="0">
                <a:solidFill>
                  <a:schemeClr val="bg1"/>
                </a:solidFill>
              </a:rPr>
              <a:t>SYSTEMS or SERVICES or ACTIVITIES IN SHIPPING under threat</a:t>
            </a:r>
          </a:p>
        </p:txBody>
      </p:sp>
      <p:sp>
        <p:nvSpPr>
          <p:cNvPr id="6" name="TextBox 5"/>
          <p:cNvSpPr txBox="1"/>
          <p:nvPr/>
        </p:nvSpPr>
        <p:spPr>
          <a:xfrm>
            <a:off x="3293906" y="3817975"/>
            <a:ext cx="2465964" cy="1754326"/>
          </a:xfrm>
          <a:prstGeom prst="rect">
            <a:avLst/>
          </a:prstGeom>
          <a:solidFill>
            <a:schemeClr val="accent5">
              <a:lumMod val="50000"/>
            </a:schemeClr>
          </a:solidFill>
        </p:spPr>
        <p:txBody>
          <a:bodyPr wrap="square" rtlCol="0">
            <a:spAutoFit/>
          </a:bodyPr>
          <a:lstStyle/>
          <a:p>
            <a:pPr marL="171450" indent="-171450">
              <a:buFont typeface="Wingdings" panose="05000000000000000000" pitchFamily="2" charset="2"/>
              <a:buChar char="ü"/>
            </a:pPr>
            <a:r>
              <a:rPr lang="en-US" sz="1200" dirty="0">
                <a:solidFill>
                  <a:schemeClr val="bg1"/>
                </a:solidFill>
              </a:rPr>
              <a:t>Water ingress alarm system</a:t>
            </a:r>
          </a:p>
          <a:p>
            <a:pPr marL="171450" indent="-171450">
              <a:buFont typeface="Wingdings" panose="05000000000000000000" pitchFamily="2" charset="2"/>
              <a:buChar char="ü"/>
            </a:pPr>
            <a:r>
              <a:rPr lang="en-US" sz="1200" dirty="0">
                <a:solidFill>
                  <a:schemeClr val="bg1"/>
                </a:solidFill>
              </a:rPr>
              <a:t>Ballast water system</a:t>
            </a:r>
          </a:p>
          <a:p>
            <a:pPr marL="171450" indent="-171450">
              <a:buFont typeface="Wingdings" panose="05000000000000000000" pitchFamily="2" charset="2"/>
              <a:buChar char="ü"/>
            </a:pPr>
            <a:r>
              <a:rPr lang="en-US" sz="1200" dirty="0">
                <a:solidFill>
                  <a:schemeClr val="bg1"/>
                </a:solidFill>
              </a:rPr>
              <a:t>Gas liquefaction</a:t>
            </a:r>
          </a:p>
          <a:p>
            <a:pPr marL="171450" indent="-171450">
              <a:buFont typeface="Wingdings" panose="05000000000000000000" pitchFamily="2" charset="2"/>
              <a:buChar char="ü"/>
            </a:pPr>
            <a:r>
              <a:rPr lang="en-US" sz="1200" dirty="0">
                <a:solidFill>
                  <a:schemeClr val="bg1"/>
                </a:solidFill>
              </a:rPr>
              <a:t>ODMCS-GPS interdependency-compatibility</a:t>
            </a:r>
          </a:p>
          <a:p>
            <a:pPr marL="171450" indent="-171450">
              <a:buFont typeface="Wingdings" panose="05000000000000000000" pitchFamily="2" charset="2"/>
              <a:buChar char="ü"/>
            </a:pPr>
            <a:r>
              <a:rPr lang="en-US" sz="1200" dirty="0">
                <a:solidFill>
                  <a:schemeClr val="bg1"/>
                </a:solidFill>
              </a:rPr>
              <a:t>Various documents –E-bill of lading, E-logs, E-oil record books (forthcoming MEPC resolutions for MARPOL-to be enforce)</a:t>
            </a:r>
          </a:p>
        </p:txBody>
      </p:sp>
      <p:sp>
        <p:nvSpPr>
          <p:cNvPr id="7" name="TextBox 6"/>
          <p:cNvSpPr txBox="1"/>
          <p:nvPr/>
        </p:nvSpPr>
        <p:spPr>
          <a:xfrm>
            <a:off x="6063234" y="3809633"/>
            <a:ext cx="2708576" cy="2308324"/>
          </a:xfrm>
          <a:prstGeom prst="rect">
            <a:avLst/>
          </a:prstGeom>
          <a:solidFill>
            <a:schemeClr val="accent5">
              <a:lumMod val="75000"/>
            </a:schemeClr>
          </a:solidFill>
        </p:spPr>
        <p:txBody>
          <a:bodyPr wrap="square" rtlCol="0">
            <a:spAutoFit/>
          </a:bodyPr>
          <a:lstStyle/>
          <a:p>
            <a:r>
              <a:rPr lang="en-IN" sz="1200" dirty="0">
                <a:solidFill>
                  <a:schemeClr val="bg1"/>
                </a:solidFill>
              </a:rPr>
              <a:t>Passenger Services:</a:t>
            </a:r>
            <a:endParaRPr lang="en-US" sz="1200" dirty="0">
              <a:solidFill>
                <a:schemeClr val="bg1"/>
              </a:solidFill>
            </a:endParaRPr>
          </a:p>
          <a:p>
            <a:pPr marL="171450" lvl="0" indent="-171450">
              <a:buFont typeface="Wingdings" panose="05000000000000000000" pitchFamily="2" charset="2"/>
              <a:buChar char="ü"/>
            </a:pPr>
            <a:r>
              <a:rPr lang="en-IN" sz="1200" dirty="0">
                <a:solidFill>
                  <a:schemeClr val="bg1"/>
                </a:solidFill>
              </a:rPr>
              <a:t>Property management system</a:t>
            </a:r>
            <a:endParaRPr lang="en-US" sz="1200" dirty="0">
              <a:solidFill>
                <a:schemeClr val="bg1"/>
              </a:solidFill>
            </a:endParaRPr>
          </a:p>
          <a:p>
            <a:pPr marL="171450" lvl="0" indent="-171450">
              <a:buFont typeface="Wingdings" panose="05000000000000000000" pitchFamily="2" charset="2"/>
              <a:buChar char="ü"/>
            </a:pPr>
            <a:r>
              <a:rPr lang="en-IN" sz="1200" dirty="0">
                <a:solidFill>
                  <a:schemeClr val="bg1"/>
                </a:solidFill>
              </a:rPr>
              <a:t>Medical records</a:t>
            </a:r>
            <a:endParaRPr lang="en-US" sz="1200" dirty="0">
              <a:solidFill>
                <a:schemeClr val="bg1"/>
              </a:solidFill>
            </a:endParaRPr>
          </a:p>
          <a:p>
            <a:pPr marL="171450" lvl="0" indent="-171450">
              <a:buFont typeface="Wingdings" panose="05000000000000000000" pitchFamily="2" charset="2"/>
              <a:buChar char="ü"/>
            </a:pPr>
            <a:r>
              <a:rPr lang="en-IN" sz="1200" dirty="0">
                <a:solidFill>
                  <a:schemeClr val="bg1"/>
                </a:solidFill>
              </a:rPr>
              <a:t>Passenger embarkation access control</a:t>
            </a:r>
          </a:p>
          <a:p>
            <a:pPr marL="171450" lvl="0" indent="-171450">
              <a:buFont typeface="Wingdings" panose="05000000000000000000" pitchFamily="2" charset="2"/>
              <a:buChar char="ü"/>
            </a:pPr>
            <a:r>
              <a:rPr lang="en-US" sz="1200" dirty="0">
                <a:solidFill>
                  <a:schemeClr val="bg1"/>
                </a:solidFill>
              </a:rPr>
              <a:t>User authentication and authorization system</a:t>
            </a:r>
          </a:p>
          <a:p>
            <a:pPr marL="171450" lvl="0" indent="-171450">
              <a:buFont typeface="Wingdings" panose="05000000000000000000" pitchFamily="2" charset="2"/>
              <a:buChar char="ü"/>
            </a:pPr>
            <a:r>
              <a:rPr lang="en-US" sz="1200" dirty="0">
                <a:solidFill>
                  <a:schemeClr val="bg1"/>
                </a:solidFill>
              </a:rPr>
              <a:t>Passenger or seafarer boarding with own device [BYOD]</a:t>
            </a:r>
          </a:p>
          <a:p>
            <a:pPr marL="171450" lvl="0" indent="-171450">
              <a:buFont typeface="Wingdings" panose="05000000000000000000" pitchFamily="2" charset="2"/>
              <a:buChar char="ü"/>
            </a:pPr>
            <a:r>
              <a:rPr lang="en-US" sz="1200" dirty="0">
                <a:solidFill>
                  <a:schemeClr val="bg1"/>
                </a:solidFill>
              </a:rPr>
              <a:t>Passenger Wi-Fi /-LAN internet access</a:t>
            </a:r>
          </a:p>
          <a:p>
            <a:pPr marL="171450" lvl="0" indent="-171450">
              <a:buFont typeface="Wingdings" panose="05000000000000000000" pitchFamily="2" charset="2"/>
              <a:buChar char="ü"/>
            </a:pPr>
            <a:r>
              <a:rPr lang="en-US" sz="1200" dirty="0">
                <a:solidFill>
                  <a:schemeClr val="bg1"/>
                </a:solidFill>
              </a:rPr>
              <a:t>Entertainment system</a:t>
            </a:r>
          </a:p>
          <a:p>
            <a:pPr marL="171450" lvl="0" indent="-171450">
              <a:buFont typeface="Wingdings" panose="05000000000000000000" pitchFamily="2" charset="2"/>
              <a:buChar char="ü"/>
            </a:pPr>
            <a:r>
              <a:rPr lang="en-US" sz="1200" dirty="0">
                <a:solidFill>
                  <a:schemeClr val="bg1"/>
                </a:solidFill>
              </a:rPr>
              <a:t>Communication</a:t>
            </a:r>
          </a:p>
        </p:txBody>
      </p:sp>
      <p:sp>
        <p:nvSpPr>
          <p:cNvPr id="8" name="TextBox 7"/>
          <p:cNvSpPr txBox="1"/>
          <p:nvPr/>
        </p:nvSpPr>
        <p:spPr>
          <a:xfrm>
            <a:off x="720523" y="3809633"/>
            <a:ext cx="2256956" cy="1384995"/>
          </a:xfrm>
          <a:prstGeom prst="rect">
            <a:avLst/>
          </a:prstGeom>
          <a:solidFill>
            <a:schemeClr val="accent4">
              <a:lumMod val="75000"/>
            </a:schemeClr>
          </a:solidFill>
        </p:spPr>
        <p:txBody>
          <a:bodyPr wrap="square" rtlCol="0">
            <a:spAutoFit/>
          </a:bodyPr>
          <a:lstStyle/>
          <a:p>
            <a:r>
              <a:rPr lang="en-US" sz="1200" dirty="0">
                <a:solidFill>
                  <a:schemeClr val="bg1"/>
                </a:solidFill>
              </a:rPr>
              <a:t>Administrative and crew welfare system:</a:t>
            </a:r>
          </a:p>
          <a:p>
            <a:pPr marL="171450" indent="-171450">
              <a:buFont typeface="Wingdings" panose="05000000000000000000" pitchFamily="2" charset="2"/>
              <a:buChar char="ü"/>
            </a:pPr>
            <a:r>
              <a:rPr lang="en-US" sz="1200" dirty="0">
                <a:solidFill>
                  <a:schemeClr val="bg1"/>
                </a:solidFill>
              </a:rPr>
              <a:t>Certificates in digital format, Seamen-identity document for example</a:t>
            </a:r>
          </a:p>
          <a:p>
            <a:pPr marL="171450" indent="-171450">
              <a:buFont typeface="Wingdings" panose="05000000000000000000" pitchFamily="2" charset="2"/>
              <a:buChar char="ü"/>
            </a:pPr>
            <a:r>
              <a:rPr lang="en-US" sz="1200" dirty="0">
                <a:solidFill>
                  <a:schemeClr val="bg1"/>
                </a:solidFill>
              </a:rPr>
              <a:t>Quarantine digital reports</a:t>
            </a:r>
          </a:p>
          <a:p>
            <a:pPr marL="171450" indent="-171450">
              <a:buFont typeface="Wingdings" panose="05000000000000000000" pitchFamily="2" charset="2"/>
              <a:buChar char="ü"/>
            </a:pPr>
            <a:endParaRPr lang="en-US" sz="1200" dirty="0">
              <a:solidFill>
                <a:schemeClr val="bg1"/>
              </a:solidFill>
            </a:endParaRPr>
          </a:p>
        </p:txBody>
      </p:sp>
      <p:sp>
        <p:nvSpPr>
          <p:cNvPr id="9" name="TextBox 8"/>
          <p:cNvSpPr txBox="1"/>
          <p:nvPr/>
        </p:nvSpPr>
        <p:spPr>
          <a:xfrm>
            <a:off x="9047995" y="3809633"/>
            <a:ext cx="2708576" cy="2677656"/>
          </a:xfrm>
          <a:prstGeom prst="rect">
            <a:avLst/>
          </a:prstGeom>
          <a:solidFill>
            <a:schemeClr val="accent5">
              <a:lumMod val="60000"/>
              <a:lumOff val="40000"/>
            </a:schemeClr>
          </a:solidFill>
        </p:spPr>
        <p:txBody>
          <a:bodyPr wrap="square" rtlCol="0">
            <a:spAutoFit/>
          </a:bodyPr>
          <a:lstStyle/>
          <a:p>
            <a:r>
              <a:rPr lang="en-US" sz="1200" dirty="0">
                <a:solidFill>
                  <a:schemeClr val="bg2">
                    <a:lumMod val="50000"/>
                  </a:schemeClr>
                </a:solidFill>
              </a:rPr>
              <a:t>Other activities related to shore-side are also as below:</a:t>
            </a:r>
          </a:p>
          <a:p>
            <a:pPr marL="171450" indent="-171450">
              <a:buFont typeface="Wingdings" panose="05000000000000000000" pitchFamily="2" charset="2"/>
              <a:buChar char="ü"/>
            </a:pPr>
            <a:r>
              <a:rPr lang="en-US" sz="1200" dirty="0">
                <a:solidFill>
                  <a:schemeClr val="bg2">
                    <a:lumMod val="50000"/>
                  </a:schemeClr>
                </a:solidFill>
              </a:rPr>
              <a:t>Berthing /Un-berthing activities</a:t>
            </a:r>
          </a:p>
          <a:p>
            <a:pPr marL="171450" indent="-171450">
              <a:buFont typeface="Wingdings" panose="05000000000000000000" pitchFamily="2" charset="2"/>
              <a:buChar char="ü"/>
            </a:pPr>
            <a:r>
              <a:rPr lang="en-US" sz="1200" dirty="0">
                <a:solidFill>
                  <a:schemeClr val="bg2">
                    <a:lumMod val="50000"/>
                  </a:schemeClr>
                </a:solidFill>
              </a:rPr>
              <a:t>VTS-Pseudo VTS</a:t>
            </a:r>
          </a:p>
          <a:p>
            <a:pPr marL="171450" indent="-171450">
              <a:buFont typeface="Wingdings" panose="05000000000000000000" pitchFamily="2" charset="2"/>
              <a:buChar char="ü"/>
            </a:pPr>
            <a:r>
              <a:rPr lang="en-US" sz="1200" dirty="0">
                <a:solidFill>
                  <a:schemeClr val="bg2">
                    <a:lumMod val="50000"/>
                  </a:schemeClr>
                </a:solidFill>
              </a:rPr>
              <a:t>Port related documentation-FAL Convention</a:t>
            </a:r>
          </a:p>
          <a:p>
            <a:pPr marL="171450" indent="-171450">
              <a:buFont typeface="Wingdings" panose="05000000000000000000" pitchFamily="2" charset="2"/>
              <a:buChar char="ü"/>
            </a:pPr>
            <a:r>
              <a:rPr lang="en-US" sz="1200" dirty="0">
                <a:solidFill>
                  <a:schemeClr val="bg2">
                    <a:lumMod val="50000"/>
                  </a:schemeClr>
                </a:solidFill>
              </a:rPr>
              <a:t>C and F agencies</a:t>
            </a:r>
          </a:p>
          <a:p>
            <a:pPr marL="171450" indent="-171450">
              <a:buFont typeface="Wingdings" panose="05000000000000000000" pitchFamily="2" charset="2"/>
              <a:buChar char="ü"/>
            </a:pPr>
            <a:r>
              <a:rPr lang="en-US" sz="1200" dirty="0">
                <a:solidFill>
                  <a:schemeClr val="bg2">
                    <a:lumMod val="50000"/>
                  </a:schemeClr>
                </a:solidFill>
              </a:rPr>
              <a:t>Port access control</a:t>
            </a:r>
          </a:p>
          <a:p>
            <a:pPr marL="171450" indent="-171450">
              <a:buFont typeface="Wingdings" panose="05000000000000000000" pitchFamily="2" charset="2"/>
              <a:buChar char="ü"/>
            </a:pPr>
            <a:r>
              <a:rPr lang="en-US" sz="1200" dirty="0">
                <a:solidFill>
                  <a:schemeClr val="bg2">
                    <a:lumMod val="50000"/>
                  </a:schemeClr>
                </a:solidFill>
              </a:rPr>
              <a:t>Tanker and Gas terminals—safety, security, pollution related access, operation, spoofing.</a:t>
            </a:r>
          </a:p>
          <a:p>
            <a:pPr marL="171450" indent="-171450">
              <a:buFont typeface="Wingdings" panose="05000000000000000000" pitchFamily="2" charset="2"/>
              <a:buChar char="ü"/>
            </a:pPr>
            <a:r>
              <a:rPr lang="en-US" sz="1200" dirty="0">
                <a:solidFill>
                  <a:schemeClr val="bg2">
                    <a:lumMod val="50000"/>
                  </a:schemeClr>
                </a:solidFill>
              </a:rPr>
              <a:t>Health related – </a:t>
            </a:r>
            <a:r>
              <a:rPr lang="en-US" sz="1200" dirty="0" err="1">
                <a:solidFill>
                  <a:schemeClr val="bg2">
                    <a:lumMod val="50000"/>
                  </a:schemeClr>
                </a:solidFill>
              </a:rPr>
              <a:t>Telemedic</a:t>
            </a:r>
            <a:r>
              <a:rPr lang="en-US" sz="1200" dirty="0">
                <a:solidFill>
                  <a:schemeClr val="bg2">
                    <a:lumMod val="50000"/>
                  </a:schemeClr>
                </a:solidFill>
              </a:rPr>
              <a:t> services</a:t>
            </a:r>
          </a:p>
          <a:p>
            <a:endParaRPr lang="en-US" sz="1200" dirty="0">
              <a:solidFill>
                <a:schemeClr val="bg2">
                  <a:lumMod val="50000"/>
                </a:schemeClr>
              </a:solidFill>
            </a:endParaRPr>
          </a:p>
          <a:p>
            <a:endParaRPr lang="en-US" sz="1200" dirty="0">
              <a:solidFill>
                <a:schemeClr val="bg2">
                  <a:lumMod val="50000"/>
                </a:schemeClr>
              </a:solidFill>
            </a:endParaRPr>
          </a:p>
        </p:txBody>
      </p:sp>
      <p:cxnSp>
        <p:nvCxnSpPr>
          <p:cNvPr id="13" name="Straight Connector 12"/>
          <p:cNvCxnSpPr/>
          <p:nvPr/>
        </p:nvCxnSpPr>
        <p:spPr>
          <a:xfrm>
            <a:off x="720523" y="3512758"/>
            <a:ext cx="11036048" cy="17234"/>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5" idx="2"/>
          </p:cNvCxnSpPr>
          <p:nvPr/>
        </p:nvCxnSpPr>
        <p:spPr>
          <a:xfrm flipH="1">
            <a:off x="6069872" y="3256223"/>
            <a:ext cx="1" cy="248193"/>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8" idx="0"/>
          </p:cNvCxnSpPr>
          <p:nvPr/>
        </p:nvCxnSpPr>
        <p:spPr>
          <a:xfrm flipV="1">
            <a:off x="1849001" y="3504416"/>
            <a:ext cx="0" cy="305217"/>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464358" y="3504415"/>
            <a:ext cx="0" cy="305217"/>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417522" y="3512758"/>
            <a:ext cx="0" cy="305217"/>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0391503" y="3508402"/>
            <a:ext cx="0" cy="305217"/>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Isosceles Triangle 9"/>
          <p:cNvSpPr/>
          <p:nvPr/>
        </p:nvSpPr>
        <p:spPr>
          <a:xfrm rot="5400000">
            <a:off x="2856625" y="4976465"/>
            <a:ext cx="571198" cy="584908"/>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5400000">
            <a:off x="5585417" y="5429514"/>
            <a:ext cx="586954" cy="597971"/>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5400000">
            <a:off x="8616425" y="5863763"/>
            <a:ext cx="586954" cy="597971"/>
          </a:xfrm>
          <a:prstGeom prst="triangle">
            <a:avLst/>
          </a:prstGeom>
          <a:solidFill>
            <a:schemeClr val="bg2">
              <a:lumMod val="9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5400000">
            <a:off x="2856625" y="4976467"/>
            <a:ext cx="571198" cy="584908"/>
          </a:xfrm>
          <a:prstGeom prst="triangle">
            <a:avLst/>
          </a:prstGeom>
          <a:solidFill>
            <a:schemeClr val="bg2">
              <a:lumMod val="9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rot="5400000">
            <a:off x="5585417" y="5429516"/>
            <a:ext cx="586954" cy="597971"/>
          </a:xfrm>
          <a:prstGeom prst="triangle">
            <a:avLst/>
          </a:prstGeom>
          <a:solidFill>
            <a:schemeClr val="bg2">
              <a:lumMod val="9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001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STAGES OF AN ATTACK</a:t>
            </a:r>
          </a:p>
        </p:txBody>
      </p:sp>
      <p:sp>
        <p:nvSpPr>
          <p:cNvPr id="4" name="Content Placeholder 2"/>
          <p:cNvSpPr>
            <a:spLocks noGrp="1"/>
          </p:cNvSpPr>
          <p:nvPr>
            <p:ph idx="1"/>
          </p:nvPr>
        </p:nvSpPr>
        <p:spPr>
          <a:xfrm>
            <a:off x="581192" y="1972492"/>
            <a:ext cx="11029615" cy="666206"/>
          </a:xfrm>
          <a:solidFill>
            <a:schemeClr val="bg2"/>
          </a:solidFill>
          <a:ln>
            <a:solidFill>
              <a:schemeClr val="accent2"/>
            </a:solidFill>
            <a:prstDash val="dash"/>
          </a:ln>
        </p:spPr>
        <p:txBody>
          <a:bodyPr>
            <a:normAutofit/>
          </a:bodyPr>
          <a:lstStyle/>
          <a:p>
            <a:pPr marL="0" indent="0">
              <a:buNone/>
            </a:pPr>
            <a:r>
              <a:rPr lang="en-US" sz="1600" i="1" dirty="0"/>
              <a:t>An attack, particularly if it is carried out by a persistent adversary, may consist of repeated stages. The attacker is effectively probing your defenses for weaknesses that, if exploitable, will take them closer to their ultimate goal. </a:t>
            </a:r>
          </a:p>
        </p:txBody>
      </p:sp>
      <p:sp>
        <p:nvSpPr>
          <p:cNvPr id="6" name="TextBox 5"/>
          <p:cNvSpPr txBox="1"/>
          <p:nvPr/>
        </p:nvSpPr>
        <p:spPr>
          <a:xfrm>
            <a:off x="4408712" y="2871274"/>
            <a:ext cx="744583" cy="461665"/>
          </a:xfrm>
          <a:prstGeom prst="rect">
            <a:avLst/>
          </a:prstGeom>
          <a:noFill/>
        </p:spPr>
        <p:txBody>
          <a:bodyPr wrap="square" rtlCol="0">
            <a:spAutoFit/>
          </a:bodyPr>
          <a:lstStyle/>
          <a:p>
            <a:pPr algn="ctr"/>
            <a:r>
              <a:rPr lang="en-US" sz="2400" dirty="0">
                <a:solidFill>
                  <a:schemeClr val="bg1"/>
                </a:solidFill>
              </a:rPr>
              <a:t>1</a:t>
            </a:r>
          </a:p>
        </p:txBody>
      </p:sp>
      <p:sp>
        <p:nvSpPr>
          <p:cNvPr id="7" name="TextBox 6"/>
          <p:cNvSpPr txBox="1"/>
          <p:nvPr/>
        </p:nvSpPr>
        <p:spPr>
          <a:xfrm>
            <a:off x="8042366" y="3898491"/>
            <a:ext cx="744583" cy="461665"/>
          </a:xfrm>
          <a:prstGeom prst="rect">
            <a:avLst/>
          </a:prstGeom>
          <a:noFill/>
        </p:spPr>
        <p:txBody>
          <a:bodyPr wrap="square" rtlCol="0">
            <a:spAutoFit/>
          </a:bodyPr>
          <a:lstStyle/>
          <a:p>
            <a:pPr algn="ctr"/>
            <a:r>
              <a:rPr lang="en-US" sz="2400" dirty="0">
                <a:solidFill>
                  <a:schemeClr val="bg1"/>
                </a:solidFill>
              </a:rPr>
              <a:t>2</a:t>
            </a:r>
          </a:p>
        </p:txBody>
      </p:sp>
      <p:sp>
        <p:nvSpPr>
          <p:cNvPr id="8" name="TextBox 7"/>
          <p:cNvSpPr txBox="1"/>
          <p:nvPr/>
        </p:nvSpPr>
        <p:spPr>
          <a:xfrm>
            <a:off x="4450079" y="4823761"/>
            <a:ext cx="661851" cy="461665"/>
          </a:xfrm>
          <a:prstGeom prst="rect">
            <a:avLst/>
          </a:prstGeom>
          <a:noFill/>
        </p:spPr>
        <p:txBody>
          <a:bodyPr wrap="square" rtlCol="0">
            <a:spAutoFit/>
          </a:bodyPr>
          <a:lstStyle/>
          <a:p>
            <a:pPr algn="ctr"/>
            <a:r>
              <a:rPr lang="en-US" sz="2400" dirty="0">
                <a:solidFill>
                  <a:schemeClr val="bg1"/>
                </a:solidFill>
              </a:rPr>
              <a:t>3</a:t>
            </a:r>
          </a:p>
        </p:txBody>
      </p:sp>
      <p:sp>
        <p:nvSpPr>
          <p:cNvPr id="9" name="TextBox 8"/>
          <p:cNvSpPr txBox="1"/>
          <p:nvPr/>
        </p:nvSpPr>
        <p:spPr>
          <a:xfrm>
            <a:off x="7626531" y="5864436"/>
            <a:ext cx="661851" cy="461665"/>
          </a:xfrm>
          <a:prstGeom prst="rect">
            <a:avLst/>
          </a:prstGeom>
          <a:noFill/>
        </p:spPr>
        <p:txBody>
          <a:bodyPr wrap="square" rtlCol="0">
            <a:spAutoFit/>
          </a:bodyPr>
          <a:lstStyle/>
          <a:p>
            <a:pPr algn="ctr"/>
            <a:r>
              <a:rPr lang="en-US" sz="2400" dirty="0">
                <a:solidFill>
                  <a:schemeClr val="bg1"/>
                </a:solidFill>
              </a:rPr>
              <a:t>4</a:t>
            </a:r>
          </a:p>
        </p:txBody>
      </p:sp>
      <p:graphicFrame>
        <p:nvGraphicFramePr>
          <p:cNvPr id="10" name="Diagram 9"/>
          <p:cNvGraphicFramePr/>
          <p:nvPr>
            <p:extLst>
              <p:ext uri="{D42A27DB-BD31-4B8C-83A1-F6EECF244321}">
                <p14:modId xmlns:p14="http://schemas.microsoft.com/office/powerpoint/2010/main" val="2216639183"/>
              </p:ext>
            </p:extLst>
          </p:nvPr>
        </p:nvGraphicFramePr>
        <p:xfrm>
          <a:off x="981890" y="2119086"/>
          <a:ext cx="10228217" cy="5154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6" descr="Cyber security icons Royalty Free Vector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40758" t="5258" r="41570" b="80786"/>
          <a:stretch/>
        </p:blipFill>
        <p:spPr bwMode="auto">
          <a:xfrm>
            <a:off x="1538515" y="5471886"/>
            <a:ext cx="1121953" cy="104617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2" name="Picture 6" descr="Cyber security icons Royalty Free Vector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5935" t="55788" r="79772" b="30737"/>
          <a:stretch/>
        </p:blipFill>
        <p:spPr bwMode="auto">
          <a:xfrm>
            <a:off x="4223657" y="5441010"/>
            <a:ext cx="1103086" cy="107704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6" descr="Cyber security icons Royalty Free Vector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59209" t="39907" r="23640" b="45175"/>
          <a:stretch/>
        </p:blipFill>
        <p:spPr bwMode="auto">
          <a:xfrm>
            <a:off x="6918959" y="5471886"/>
            <a:ext cx="1042853" cy="104617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6" descr="Cyber security icons Royalty Free Vector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59468" t="55788" r="24160" b="29053"/>
          <a:stretch/>
        </p:blipFill>
        <p:spPr bwMode="auto">
          <a:xfrm>
            <a:off x="9539515" y="5491418"/>
            <a:ext cx="1026640" cy="1026639"/>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837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1371601" y="3034145"/>
            <a:ext cx="9407236" cy="367145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Measures to guard against cyber threats</a:t>
            </a:r>
          </a:p>
        </p:txBody>
      </p:sp>
      <p:sp>
        <p:nvSpPr>
          <p:cNvPr id="4" name="TextBox 3"/>
          <p:cNvSpPr txBox="1"/>
          <p:nvPr/>
        </p:nvSpPr>
        <p:spPr>
          <a:xfrm>
            <a:off x="435429" y="1995715"/>
            <a:ext cx="11335657" cy="923330"/>
          </a:xfrm>
          <a:prstGeom prst="rect">
            <a:avLst/>
          </a:prstGeom>
          <a:solidFill>
            <a:schemeClr val="accent5">
              <a:lumMod val="40000"/>
              <a:lumOff val="60000"/>
            </a:schemeClr>
          </a:solidFill>
        </p:spPr>
        <p:txBody>
          <a:bodyPr wrap="square" rtlCol="0">
            <a:spAutoFit/>
          </a:bodyPr>
          <a:lstStyle/>
          <a:p>
            <a:r>
              <a:rPr lang="en-IN" dirty="0"/>
              <a:t>The integration of technology in shipping operations is being enabled by the integration of Information Technology and the Operation Technology on board ships. This has enhanced the threats of unauthorised access or malicious interventions to ship’s systems and networks. </a:t>
            </a:r>
            <a:endParaRPr lang="en-US" dirty="0"/>
          </a:p>
        </p:txBody>
      </p:sp>
      <p:sp>
        <p:nvSpPr>
          <p:cNvPr id="8" name="Hexagon 7"/>
          <p:cNvSpPr/>
          <p:nvPr/>
        </p:nvSpPr>
        <p:spPr>
          <a:xfrm>
            <a:off x="5858385" y="5111139"/>
            <a:ext cx="2242159" cy="1377863"/>
          </a:xfrm>
          <a:prstGeom prst="hexagon">
            <a:avLst/>
          </a:prstGeom>
          <a:solidFill>
            <a:schemeClr val="accent2">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t>Protecting the data depending on its sensitivity</a:t>
            </a:r>
            <a:endParaRPr lang="en-US" sz="1600" dirty="0"/>
          </a:p>
        </p:txBody>
      </p:sp>
      <p:sp>
        <p:nvSpPr>
          <p:cNvPr id="9" name="TextBox 8"/>
          <p:cNvSpPr txBox="1"/>
          <p:nvPr/>
        </p:nvSpPr>
        <p:spPr>
          <a:xfrm>
            <a:off x="435428" y="1995715"/>
            <a:ext cx="11335657" cy="923330"/>
          </a:xfrm>
          <a:prstGeom prst="rect">
            <a:avLst/>
          </a:prstGeom>
          <a:solidFill>
            <a:schemeClr val="accent5">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IN" dirty="0"/>
              <a:t>The integration of technology in shipping operations is being enabled by the integration of Information Technology and the Operation Technology on board ships. This has enhanced the threats of unauthorised access or malicious interventions to ship’s systems and networks. </a:t>
            </a:r>
            <a:endParaRPr lang="en-US" dirty="0"/>
          </a:p>
        </p:txBody>
      </p:sp>
      <p:sp>
        <p:nvSpPr>
          <p:cNvPr id="10" name="Hexagon 9"/>
          <p:cNvSpPr/>
          <p:nvPr/>
        </p:nvSpPr>
        <p:spPr>
          <a:xfrm>
            <a:off x="3249182" y="3290410"/>
            <a:ext cx="3120233" cy="1377863"/>
          </a:xfrm>
          <a:prstGeom prst="hexagon">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Assessment of risks to safety, security, environment and commerce if no cyber security measures are in place</a:t>
            </a:r>
          </a:p>
        </p:txBody>
      </p:sp>
      <p:sp>
        <p:nvSpPr>
          <p:cNvPr id="11" name="Rectangle 10"/>
          <p:cNvSpPr/>
          <p:nvPr/>
        </p:nvSpPr>
        <p:spPr>
          <a:xfrm>
            <a:off x="1371602" y="4668273"/>
            <a:ext cx="9407236" cy="475990"/>
          </a:xfrm>
          <a:prstGeom prst="rect">
            <a:avLst/>
          </a:prstGeom>
          <a:solidFill>
            <a:schemeClr val="accent5">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i="1" dirty="0"/>
              <a:t>The measures to guard against cyber threats </a:t>
            </a:r>
            <a:endParaRPr lang="en-US" i="1" dirty="0"/>
          </a:p>
        </p:txBody>
      </p:sp>
      <p:sp>
        <p:nvSpPr>
          <p:cNvPr id="6" name="Hexagon 5"/>
          <p:cNvSpPr/>
          <p:nvPr/>
        </p:nvSpPr>
        <p:spPr>
          <a:xfrm>
            <a:off x="5813406" y="3271141"/>
            <a:ext cx="2918565" cy="1377863"/>
          </a:xfrm>
          <a:prstGeom prst="hexagon">
            <a:avLst/>
          </a:prstGeom>
          <a:solidFill>
            <a:schemeClr val="bg2">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t>Due protection to IT and OT infrastructure and its connected and networked equipment</a:t>
            </a:r>
            <a:endParaRPr lang="en-US" sz="1400" dirty="0"/>
          </a:p>
        </p:txBody>
      </p:sp>
      <p:sp>
        <p:nvSpPr>
          <p:cNvPr id="7" name="Hexagon 6"/>
          <p:cNvSpPr/>
          <p:nvPr/>
        </p:nvSpPr>
        <p:spPr>
          <a:xfrm>
            <a:off x="3991364" y="5144263"/>
            <a:ext cx="2267211" cy="1377863"/>
          </a:xfrm>
          <a:prstGeom prst="hexagon">
            <a:avLst/>
          </a:prstGeom>
          <a:solidFill>
            <a:schemeClr val="bg2">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t>Managing access</a:t>
            </a:r>
            <a:endParaRPr lang="en-US" sz="1600" dirty="0"/>
          </a:p>
        </p:txBody>
      </p:sp>
    </p:spTree>
    <p:extLst>
      <p:ext uri="{BB962C8B-B14F-4D97-AF65-F5344CB8AC3E}">
        <p14:creationId xmlns:p14="http://schemas.microsoft.com/office/powerpoint/2010/main" val="320802886"/>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382</TotalTime>
  <Words>1572</Words>
  <Application>Microsoft Office PowerPoint</Application>
  <PresentationFormat>Widescreen</PresentationFormat>
  <Paragraphs>128</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Gill Sans MT</vt:lpstr>
      <vt:lpstr>Wingdings</vt:lpstr>
      <vt:lpstr>Wingdings 2</vt:lpstr>
      <vt:lpstr>Dividend</vt:lpstr>
      <vt:lpstr>ENHANCING CYBER SECURITY AWARENESS IN MARINE INDUSTRY </vt:lpstr>
      <vt:lpstr>Scope</vt:lpstr>
      <vt:lpstr>Cyber threat is real</vt:lpstr>
      <vt:lpstr>ObJective </vt:lpstr>
      <vt:lpstr>TYPES OF CYBER ATTACK</vt:lpstr>
      <vt:lpstr>TYPES OF CYBER ATTACK</vt:lpstr>
      <vt:lpstr>TARGETED ATTACKS </vt:lpstr>
      <vt:lpstr>STAGES OF AN ATTACK</vt:lpstr>
      <vt:lpstr>Measures to guard against cyber threats</vt:lpstr>
      <vt:lpstr>Tech Enablers of cyber security</vt:lpstr>
      <vt:lpstr>LITERATURE REVIEW</vt:lpstr>
      <vt:lpstr>references</vt:lpstr>
      <vt:lpstr>RECENT HIKE IN CYBER CRIMES DURING CORONA TIMES</vt:lpstr>
      <vt:lpstr>PowerPoint Presentation</vt:lpstr>
      <vt:lpstr>PowerPoint Presentation</vt:lpstr>
    </vt:vector>
  </TitlesOfParts>
  <Company>Cognizant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CYBER SECURITY AWARENESS IN MARINE INDUSTRY</dc:title>
  <dc:creator>Aishwarya, Eeshanee (Cognizant)</dc:creator>
  <cp:lastModifiedBy>ANURAG</cp:lastModifiedBy>
  <cp:revision>48</cp:revision>
  <dcterms:created xsi:type="dcterms:W3CDTF">2020-08-18T16:09:37Z</dcterms:created>
  <dcterms:modified xsi:type="dcterms:W3CDTF">2023-06-16T06:45:57Z</dcterms:modified>
</cp:coreProperties>
</file>